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435" r:id="rId3"/>
    <p:sldId id="436" r:id="rId4"/>
    <p:sldId id="439" r:id="rId5"/>
    <p:sldId id="437" r:id="rId6"/>
    <p:sldId id="404" r:id="rId7"/>
    <p:sldId id="406" r:id="rId8"/>
    <p:sldId id="420" r:id="rId9"/>
    <p:sldId id="403" r:id="rId10"/>
    <p:sldId id="440" r:id="rId11"/>
    <p:sldId id="441" r:id="rId12"/>
    <p:sldId id="442" r:id="rId13"/>
    <p:sldId id="368" r:id="rId14"/>
    <p:sldId id="342" r:id="rId15"/>
    <p:sldId id="408" r:id="rId16"/>
    <p:sldId id="409" r:id="rId17"/>
    <p:sldId id="410" r:id="rId18"/>
    <p:sldId id="411" r:id="rId19"/>
    <p:sldId id="412" r:id="rId20"/>
    <p:sldId id="413" r:id="rId21"/>
    <p:sldId id="415" r:id="rId22"/>
    <p:sldId id="416" r:id="rId23"/>
    <p:sldId id="417" r:id="rId24"/>
    <p:sldId id="418" r:id="rId25"/>
    <p:sldId id="443" r:id="rId26"/>
    <p:sldId id="444" r:id="rId27"/>
    <p:sldId id="421" r:id="rId28"/>
    <p:sldId id="422" r:id="rId29"/>
    <p:sldId id="423" r:id="rId30"/>
    <p:sldId id="424" r:id="rId31"/>
    <p:sldId id="425" r:id="rId32"/>
    <p:sldId id="427" r:id="rId33"/>
    <p:sldId id="428" r:id="rId34"/>
    <p:sldId id="429" r:id="rId35"/>
    <p:sldId id="446" r:id="rId36"/>
    <p:sldId id="447" r:id="rId37"/>
    <p:sldId id="448" r:id="rId38"/>
    <p:sldId id="450" r:id="rId39"/>
    <p:sldId id="451" r:id="rId40"/>
    <p:sldId id="453" r:id="rId41"/>
    <p:sldId id="454" r:id="rId42"/>
    <p:sldId id="452" r:id="rId43"/>
    <p:sldId id="445" r:id="rId44"/>
    <p:sldId id="431" r:id="rId45"/>
    <p:sldId id="432" r:id="rId46"/>
    <p:sldId id="434" r:id="rId47"/>
    <p:sldId id="381" r:id="rId48"/>
    <p:sldId id="382" r:id="rId49"/>
    <p:sldId id="383" r:id="rId50"/>
    <p:sldId id="265" r:id="rId51"/>
    <p:sldId id="262" r:id="rId52"/>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8498B"/>
    <a:srgbClr val="3663B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39" autoAdjust="0"/>
    <p:restoredTop sz="92593" autoAdjust="0"/>
  </p:normalViewPr>
  <p:slideViewPr>
    <p:cSldViewPr>
      <p:cViewPr>
        <p:scale>
          <a:sx n="80" d="100"/>
          <a:sy n="80" d="100"/>
        </p:scale>
        <p:origin x="-1254" y="-13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7.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29.wmf"/><Relationship Id="rId1" Type="http://schemas.openxmlformats.org/officeDocument/2006/relationships/image" Target="../media/image28.w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32.wmf"/><Relationship Id="rId2" Type="http://schemas.openxmlformats.org/officeDocument/2006/relationships/image" Target="../media/image31.wmf"/><Relationship Id="rId1" Type="http://schemas.openxmlformats.org/officeDocument/2006/relationships/image" Target="../media/image30.wmf"/><Relationship Id="rId4" Type="http://schemas.openxmlformats.org/officeDocument/2006/relationships/image" Target="../media/image33.w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6.wmf>
</file>

<file path=ppt/media/image27.png>
</file>

<file path=ppt/media/image27.wmf>
</file>

<file path=ppt/media/image28.png>
</file>

<file path=ppt/media/image28.wmf>
</file>

<file path=ppt/media/image29.png>
</file>

<file path=ppt/media/image29.wmf>
</file>

<file path=ppt/media/image3.png>
</file>

<file path=ppt/media/image30.png>
</file>

<file path=ppt/media/image30.wmf>
</file>

<file path=ppt/media/image31.png>
</file>

<file path=ppt/media/image31.wmf>
</file>

<file path=ppt/media/image32.png>
</file>

<file path=ppt/media/image32.wmf>
</file>

<file path=ppt/media/image33.png>
</file>

<file path=ppt/media/image33.wmf>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5.png>
</file>

<file path=ppt/media/image46.png>
</file>

<file path=ppt/media/image47.png>
</file>

<file path=ppt/media/image49.png>
</file>

<file path=ppt/media/image5.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FB7BB55C-F84C-480B-AB19-0F10B775E8E6}" type="datetimeFigureOut">
              <a:rPr lang="zh-CN" altLang="en-US"/>
              <a:pPr>
                <a:defRPr/>
              </a:pPr>
              <a:t>2014/10/17</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0FB1D754-34D5-487C-9C9F-4F2B272B3CDB}" type="slidenum">
              <a:rPr lang="zh-CN" altLang="en-US"/>
              <a:pPr/>
              <a:t>‹#›</a:t>
            </a:fld>
            <a:endParaRPr lang="en-US" altLang="zh-CN"/>
          </a:p>
        </p:txBody>
      </p:sp>
    </p:spTree>
    <p:extLst>
      <p:ext uri="{BB962C8B-B14F-4D97-AF65-F5344CB8AC3E}">
        <p14:creationId xmlns:p14="http://schemas.microsoft.com/office/powerpoint/2010/main" val="598564204"/>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dirty="0" smtClean="0"/>
          </a:p>
        </p:txBody>
      </p:sp>
      <p:sp>
        <p:nvSpPr>
          <p:cNvPr id="102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fld id="{845E3174-F9A1-4143-9A0B-609E666E075A}" type="slidenum">
              <a:rPr lang="zh-CN" altLang="en-US"/>
              <a:pPr/>
              <a:t>1</a:t>
            </a:fld>
            <a:endParaRPr lang="en-US" altLang="zh-CN"/>
          </a:p>
        </p:txBody>
      </p:sp>
    </p:spTree>
    <p:extLst>
      <p:ext uri="{BB962C8B-B14F-4D97-AF65-F5344CB8AC3E}">
        <p14:creationId xmlns:p14="http://schemas.microsoft.com/office/powerpoint/2010/main" val="28060554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LSI</a:t>
            </a:r>
            <a:r>
              <a:rPr lang="zh-CN" altLang="en-US" dirty="0" smtClean="0"/>
              <a:t>算法被用于 </a:t>
            </a:r>
            <a:r>
              <a:rPr lang="en-US" altLang="zh-CN" dirty="0" smtClean="0"/>
              <a:t>Google</a:t>
            </a:r>
            <a:r>
              <a:rPr lang="zh-CN" altLang="en-US" dirty="0" smtClean="0"/>
              <a:t>的很多应用，如</a:t>
            </a:r>
            <a:r>
              <a:rPr lang="en-US" altLang="zh-CN" dirty="0" err="1" smtClean="0"/>
              <a:t>Adwords,Google</a:t>
            </a:r>
            <a:r>
              <a:rPr lang="en-US" altLang="zh-CN" dirty="0" smtClean="0"/>
              <a:t> Suggest</a:t>
            </a:r>
            <a:r>
              <a:rPr lang="zh-CN" altLang="en-US" dirty="0" smtClean="0"/>
              <a:t>，以及反作弊等等</a:t>
            </a:r>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10</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LSI</a:t>
            </a:r>
            <a:r>
              <a:rPr lang="zh-CN" altLang="en-US" dirty="0" smtClean="0"/>
              <a:t>算法被用于 </a:t>
            </a:r>
            <a:r>
              <a:rPr lang="en-US" altLang="zh-CN" dirty="0" smtClean="0"/>
              <a:t>Google</a:t>
            </a:r>
            <a:r>
              <a:rPr lang="zh-CN" altLang="en-US" dirty="0" smtClean="0"/>
              <a:t>的很多应用，如</a:t>
            </a:r>
            <a:r>
              <a:rPr lang="en-US" altLang="zh-CN" dirty="0" err="1" smtClean="0"/>
              <a:t>Adwords,Google</a:t>
            </a:r>
            <a:r>
              <a:rPr lang="en-US" altLang="zh-CN" dirty="0" smtClean="0"/>
              <a:t> Suggest</a:t>
            </a:r>
            <a:r>
              <a:rPr lang="zh-CN" altLang="en-US" dirty="0" smtClean="0"/>
              <a:t>，以及反作弊等等</a:t>
            </a:r>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11</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LSI</a:t>
            </a:r>
            <a:r>
              <a:rPr lang="zh-CN" altLang="en-US" dirty="0" smtClean="0"/>
              <a:t>算法被用于 </a:t>
            </a:r>
            <a:r>
              <a:rPr lang="en-US" altLang="zh-CN" dirty="0" smtClean="0"/>
              <a:t>Google</a:t>
            </a:r>
            <a:r>
              <a:rPr lang="zh-CN" altLang="en-US" dirty="0" smtClean="0"/>
              <a:t>的很多应用，如</a:t>
            </a:r>
            <a:r>
              <a:rPr lang="en-US" altLang="zh-CN" dirty="0" err="1" smtClean="0"/>
              <a:t>Adwords,Google</a:t>
            </a:r>
            <a:r>
              <a:rPr lang="en-US" altLang="zh-CN" dirty="0" smtClean="0"/>
              <a:t> Suggest</a:t>
            </a:r>
            <a:r>
              <a:rPr lang="zh-CN" altLang="en-US" dirty="0" smtClean="0"/>
              <a:t>，以及反作弊等等</a:t>
            </a:r>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12</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14</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15</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16</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LSI</a:t>
            </a:r>
            <a:r>
              <a:rPr lang="zh-CN" altLang="en-US" dirty="0" smtClean="0"/>
              <a:t>算法被用于 </a:t>
            </a:r>
            <a:r>
              <a:rPr lang="en-US" altLang="zh-CN" dirty="0" smtClean="0"/>
              <a:t>Google</a:t>
            </a:r>
            <a:r>
              <a:rPr lang="zh-CN" altLang="en-US" dirty="0" smtClean="0"/>
              <a:t>的很多应用，如</a:t>
            </a:r>
            <a:r>
              <a:rPr lang="en-US" altLang="zh-CN" dirty="0" err="1" smtClean="0"/>
              <a:t>Adwords,Google</a:t>
            </a:r>
            <a:r>
              <a:rPr lang="en-US" altLang="zh-CN" dirty="0" smtClean="0"/>
              <a:t> Suggest</a:t>
            </a:r>
            <a:r>
              <a:rPr lang="zh-CN" altLang="en-US" dirty="0" smtClean="0"/>
              <a:t>，以及反作弊等等</a:t>
            </a:r>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17</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18</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LSI</a:t>
            </a:r>
            <a:r>
              <a:rPr lang="zh-CN" altLang="en-US" dirty="0" smtClean="0"/>
              <a:t>算法被用于 </a:t>
            </a:r>
            <a:r>
              <a:rPr lang="en-US" altLang="zh-CN" dirty="0" smtClean="0"/>
              <a:t>Google</a:t>
            </a:r>
            <a:r>
              <a:rPr lang="zh-CN" altLang="en-US" dirty="0" smtClean="0"/>
              <a:t>的很多应用，如</a:t>
            </a:r>
            <a:r>
              <a:rPr lang="en-US" altLang="zh-CN" dirty="0" err="1" smtClean="0"/>
              <a:t>Adwords,Google</a:t>
            </a:r>
            <a:r>
              <a:rPr lang="en-US" altLang="zh-CN" dirty="0" smtClean="0"/>
              <a:t> Suggest</a:t>
            </a:r>
            <a:r>
              <a:rPr lang="zh-CN" altLang="en-US" dirty="0" smtClean="0"/>
              <a:t>，以及反作弊等等</a:t>
            </a:r>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19</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20</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a:t>
            </a:fld>
            <a:endParaRPr lang="en-US" altLang="zh-CN"/>
          </a:p>
        </p:txBody>
      </p:sp>
    </p:spTree>
    <p:extLst>
      <p:ext uri="{BB962C8B-B14F-4D97-AF65-F5344CB8AC3E}">
        <p14:creationId xmlns:p14="http://schemas.microsoft.com/office/powerpoint/2010/main" val="36796677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21</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22</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23</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24</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25</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26</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27</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28</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29</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30</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a:t>
            </a:fld>
            <a:endParaRPr lang="en-US" altLang="zh-CN"/>
          </a:p>
        </p:txBody>
      </p:sp>
    </p:spTree>
    <p:extLst>
      <p:ext uri="{BB962C8B-B14F-4D97-AF65-F5344CB8AC3E}">
        <p14:creationId xmlns:p14="http://schemas.microsoft.com/office/powerpoint/2010/main" val="36796677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31</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32</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33</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34</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35</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36</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37</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38</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39</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40</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4</a:t>
            </a:fld>
            <a:endParaRPr lang="en-US" altLang="zh-CN"/>
          </a:p>
        </p:txBody>
      </p:sp>
    </p:spTree>
    <p:extLst>
      <p:ext uri="{BB962C8B-B14F-4D97-AF65-F5344CB8AC3E}">
        <p14:creationId xmlns:p14="http://schemas.microsoft.com/office/powerpoint/2010/main" val="36796677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41</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42</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43</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44</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45</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46</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5</a:t>
            </a:fld>
            <a:endParaRPr lang="en-US" altLang="zh-CN"/>
          </a:p>
        </p:txBody>
      </p:sp>
    </p:spTree>
    <p:extLst>
      <p:ext uri="{BB962C8B-B14F-4D97-AF65-F5344CB8AC3E}">
        <p14:creationId xmlns:p14="http://schemas.microsoft.com/office/powerpoint/2010/main" val="36796677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6</a:t>
            </a:fld>
            <a:endParaRPr lang="en-US" altLang="zh-CN"/>
          </a:p>
        </p:txBody>
      </p:sp>
    </p:spTree>
    <p:extLst>
      <p:ext uri="{BB962C8B-B14F-4D97-AF65-F5344CB8AC3E}">
        <p14:creationId xmlns:p14="http://schemas.microsoft.com/office/powerpoint/2010/main" val="3679667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7</a:t>
            </a:fld>
            <a:endParaRPr lang="en-US" altLang="zh-CN"/>
          </a:p>
        </p:txBody>
      </p:sp>
    </p:spTree>
    <p:extLst>
      <p:ext uri="{BB962C8B-B14F-4D97-AF65-F5344CB8AC3E}">
        <p14:creationId xmlns:p14="http://schemas.microsoft.com/office/powerpoint/2010/main" val="36796677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LSI</a:t>
            </a:r>
            <a:r>
              <a:rPr lang="zh-CN" altLang="en-US" dirty="0" smtClean="0"/>
              <a:t>算法被用于 </a:t>
            </a:r>
            <a:r>
              <a:rPr lang="en-US" altLang="zh-CN" dirty="0" smtClean="0"/>
              <a:t>Google</a:t>
            </a:r>
            <a:r>
              <a:rPr lang="zh-CN" altLang="en-US" dirty="0" smtClean="0"/>
              <a:t>的很多应用，如</a:t>
            </a:r>
            <a:r>
              <a:rPr lang="en-US" altLang="zh-CN" dirty="0" err="1" smtClean="0"/>
              <a:t>Adwords,Google</a:t>
            </a:r>
            <a:r>
              <a:rPr lang="en-US" altLang="zh-CN" dirty="0" smtClean="0"/>
              <a:t> Suggest</a:t>
            </a:r>
            <a:r>
              <a:rPr lang="zh-CN" altLang="en-US" dirty="0" smtClean="0"/>
              <a:t>，以及反作弊等等</a:t>
            </a:r>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8</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LSI</a:t>
            </a:r>
            <a:r>
              <a:rPr lang="zh-CN" altLang="en-US" dirty="0" smtClean="0"/>
              <a:t>算法被用于 </a:t>
            </a:r>
            <a:r>
              <a:rPr lang="en-US" altLang="zh-CN" dirty="0" smtClean="0"/>
              <a:t>Google</a:t>
            </a:r>
            <a:r>
              <a:rPr lang="zh-CN" altLang="en-US" dirty="0" smtClean="0"/>
              <a:t>的很多应用，如</a:t>
            </a:r>
            <a:r>
              <a:rPr lang="en-US" altLang="zh-CN" dirty="0" err="1" smtClean="0"/>
              <a:t>Adwords,Google</a:t>
            </a:r>
            <a:r>
              <a:rPr lang="en-US" altLang="zh-CN" dirty="0" smtClean="0"/>
              <a:t> Suggest</a:t>
            </a:r>
            <a:r>
              <a:rPr lang="zh-CN" altLang="en-US" dirty="0" smtClean="0"/>
              <a:t>，以及反作弊等等</a:t>
            </a:r>
            <a:endParaRPr lang="zh-CN" altLang="en-US" dirty="0"/>
          </a:p>
        </p:txBody>
      </p:sp>
      <p:sp>
        <p:nvSpPr>
          <p:cNvPr id="4" name="灯片编号占位符 3"/>
          <p:cNvSpPr>
            <a:spLocks noGrp="1"/>
          </p:cNvSpPr>
          <p:nvPr>
            <p:ph type="sldNum" sz="quarter" idx="10"/>
          </p:nvPr>
        </p:nvSpPr>
        <p:spPr/>
        <p:txBody>
          <a:bodyPr/>
          <a:lstStyle/>
          <a:p>
            <a:fld id="{0FB1D754-34D5-487C-9C9F-4F2B272B3CDB}" type="slidenum">
              <a:rPr lang="zh-CN" altLang="en-US" smtClean="0"/>
              <a:pPr/>
              <a:t>9</a:t>
            </a:fld>
            <a:endParaRPr lang="en-US" altLang="zh-CN"/>
          </a:p>
        </p:txBody>
      </p:sp>
    </p:spTree>
    <p:extLst>
      <p:ext uri="{BB962C8B-B14F-4D97-AF65-F5344CB8AC3E}">
        <p14:creationId xmlns:p14="http://schemas.microsoft.com/office/powerpoint/2010/main" val="2932051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D0DE20A2-7CA3-46DB-8C63-5090ACED3ECA}" type="datetimeFigureOut">
              <a:rPr lang="zh-CN" altLang="en-US"/>
              <a:pPr>
                <a:defRPr/>
              </a:pPr>
              <a:t>2014/10/17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318CFE2C-8B92-43E4-8DAB-4F3C29EA6F2B}" type="slidenum">
              <a:rPr lang="zh-CN" altLang="en-US"/>
              <a:pPr/>
              <a:t>‹#›</a:t>
            </a:fld>
            <a:endParaRPr lang="en-US" altLang="zh-CN"/>
          </a:p>
        </p:txBody>
      </p:sp>
    </p:spTree>
    <p:extLst>
      <p:ext uri="{BB962C8B-B14F-4D97-AF65-F5344CB8AC3E}">
        <p14:creationId xmlns:p14="http://schemas.microsoft.com/office/powerpoint/2010/main" val="1080591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83405056-6152-4C74-9EB0-97742DEB57E1}" type="datetimeFigureOut">
              <a:rPr lang="zh-CN" altLang="en-US"/>
              <a:pPr>
                <a:defRPr/>
              </a:pPr>
              <a:t>2014/10/17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43DFFE65-B170-418E-B2A6-D63E891A315A}" type="slidenum">
              <a:rPr lang="zh-CN" altLang="en-US"/>
              <a:pPr/>
              <a:t>‹#›</a:t>
            </a:fld>
            <a:endParaRPr lang="en-US" altLang="zh-CN"/>
          </a:p>
        </p:txBody>
      </p:sp>
    </p:spTree>
    <p:extLst>
      <p:ext uri="{BB962C8B-B14F-4D97-AF65-F5344CB8AC3E}">
        <p14:creationId xmlns:p14="http://schemas.microsoft.com/office/powerpoint/2010/main" val="88822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402ECF80-38C1-4C82-B7C3-327F1DB58C3A}" type="datetimeFigureOut">
              <a:rPr lang="zh-CN" altLang="en-US"/>
              <a:pPr>
                <a:defRPr/>
              </a:pPr>
              <a:t>2014/10/17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200BA595-CABF-4D8D-B3B9-C916925C4B60}" type="slidenum">
              <a:rPr lang="zh-CN" altLang="en-US"/>
              <a:pPr/>
              <a:t>‹#›</a:t>
            </a:fld>
            <a:endParaRPr lang="en-US" altLang="zh-CN"/>
          </a:p>
        </p:txBody>
      </p:sp>
    </p:spTree>
    <p:extLst>
      <p:ext uri="{BB962C8B-B14F-4D97-AF65-F5344CB8AC3E}">
        <p14:creationId xmlns:p14="http://schemas.microsoft.com/office/powerpoint/2010/main" val="728443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E014034E-89F3-4D13-AFA0-249016D87FFD}" type="datetimeFigureOut">
              <a:rPr lang="zh-CN" altLang="en-US"/>
              <a:pPr>
                <a:defRPr/>
              </a:pPr>
              <a:t>2014/10/17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9DA3DFD3-CF6F-4D29-8CFC-C869BE8DE159}" type="slidenum">
              <a:rPr lang="zh-CN" altLang="en-US"/>
              <a:pPr/>
              <a:t>‹#›</a:t>
            </a:fld>
            <a:endParaRPr lang="en-US" altLang="zh-CN"/>
          </a:p>
        </p:txBody>
      </p:sp>
    </p:spTree>
    <p:extLst>
      <p:ext uri="{BB962C8B-B14F-4D97-AF65-F5344CB8AC3E}">
        <p14:creationId xmlns:p14="http://schemas.microsoft.com/office/powerpoint/2010/main" val="128225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BF1ED131-2498-4B09-B120-21DF9535030D}" type="datetimeFigureOut">
              <a:rPr lang="zh-CN" altLang="en-US"/>
              <a:pPr>
                <a:defRPr/>
              </a:pPr>
              <a:t>2014/10/17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8799AD4-F35D-456C-B376-E7F85ECDB7D4}" type="slidenum">
              <a:rPr lang="zh-CN" altLang="en-US"/>
              <a:pPr/>
              <a:t>‹#›</a:t>
            </a:fld>
            <a:endParaRPr lang="en-US" altLang="zh-CN"/>
          </a:p>
        </p:txBody>
      </p:sp>
    </p:spTree>
    <p:extLst>
      <p:ext uri="{BB962C8B-B14F-4D97-AF65-F5344CB8AC3E}">
        <p14:creationId xmlns:p14="http://schemas.microsoft.com/office/powerpoint/2010/main" val="541383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48857FCD-8372-4BD6-9226-4135C0E27393}" type="datetimeFigureOut">
              <a:rPr lang="zh-CN" altLang="en-US"/>
              <a:pPr>
                <a:defRPr/>
              </a:pPr>
              <a:t>2014/10/17</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A22637D1-8CD1-406C-8414-9E02A6203BC8}" type="slidenum">
              <a:rPr lang="zh-CN" altLang="en-US"/>
              <a:pPr/>
              <a:t>‹#›</a:t>
            </a:fld>
            <a:endParaRPr lang="en-US" altLang="zh-CN"/>
          </a:p>
        </p:txBody>
      </p:sp>
    </p:spTree>
    <p:extLst>
      <p:ext uri="{BB962C8B-B14F-4D97-AF65-F5344CB8AC3E}">
        <p14:creationId xmlns:p14="http://schemas.microsoft.com/office/powerpoint/2010/main" val="84159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497B1884-5546-4729-B671-637913CFB9BA}" type="datetimeFigureOut">
              <a:rPr lang="zh-CN" altLang="en-US"/>
              <a:pPr>
                <a:defRPr/>
              </a:pPr>
              <a:t>2014/10/17</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fld id="{C4C31ECC-9DAB-466A-82C4-9034B4392FBF}" type="slidenum">
              <a:rPr lang="zh-CN" altLang="en-US"/>
              <a:pPr/>
              <a:t>‹#›</a:t>
            </a:fld>
            <a:endParaRPr lang="en-US" altLang="zh-CN"/>
          </a:p>
        </p:txBody>
      </p:sp>
    </p:spTree>
    <p:extLst>
      <p:ext uri="{BB962C8B-B14F-4D97-AF65-F5344CB8AC3E}">
        <p14:creationId xmlns:p14="http://schemas.microsoft.com/office/powerpoint/2010/main" val="10294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3B0E9836-7392-4289-BE54-0ED91BF8596B}" type="datetimeFigureOut">
              <a:rPr lang="zh-CN" altLang="en-US"/>
              <a:pPr>
                <a:defRPr/>
              </a:pPr>
              <a:t>2014/10/17</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5CD8AE14-23C9-4E5A-80FB-171BE18980BE}" type="slidenum">
              <a:rPr lang="zh-CN" altLang="en-US"/>
              <a:pPr/>
              <a:t>‹#›</a:t>
            </a:fld>
            <a:endParaRPr lang="en-US" altLang="zh-CN"/>
          </a:p>
        </p:txBody>
      </p:sp>
    </p:spTree>
    <p:extLst>
      <p:ext uri="{BB962C8B-B14F-4D97-AF65-F5344CB8AC3E}">
        <p14:creationId xmlns:p14="http://schemas.microsoft.com/office/powerpoint/2010/main" val="2602959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F4B0B5BB-7739-4A6B-B9B9-E533F0BF91F0}" type="datetimeFigureOut">
              <a:rPr lang="zh-CN" altLang="en-US"/>
              <a:pPr>
                <a:defRPr/>
              </a:pPr>
              <a:t>2014/10/17</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3355570E-9CFE-4092-8C8A-1A4DE0ECF9D0}" type="slidenum">
              <a:rPr lang="zh-CN" altLang="en-US"/>
              <a:pPr/>
              <a:t>‹#›</a:t>
            </a:fld>
            <a:endParaRPr lang="en-US" altLang="zh-CN"/>
          </a:p>
        </p:txBody>
      </p:sp>
    </p:spTree>
    <p:extLst>
      <p:ext uri="{BB962C8B-B14F-4D97-AF65-F5344CB8AC3E}">
        <p14:creationId xmlns:p14="http://schemas.microsoft.com/office/powerpoint/2010/main" val="2038872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CA60F4F9-7D4C-4D5C-8DBC-9B89920CFE8E}" type="datetimeFigureOut">
              <a:rPr lang="zh-CN" altLang="en-US"/>
              <a:pPr>
                <a:defRPr/>
              </a:pPr>
              <a:t>2014/10/17</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DD44E984-2648-453D-8079-4E969002EBA5}" type="slidenum">
              <a:rPr lang="zh-CN" altLang="en-US"/>
              <a:pPr/>
              <a:t>‹#›</a:t>
            </a:fld>
            <a:endParaRPr lang="en-US" altLang="zh-CN"/>
          </a:p>
        </p:txBody>
      </p:sp>
    </p:spTree>
    <p:extLst>
      <p:ext uri="{BB962C8B-B14F-4D97-AF65-F5344CB8AC3E}">
        <p14:creationId xmlns:p14="http://schemas.microsoft.com/office/powerpoint/2010/main" val="3488791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87C21D07-1661-4A38-936F-1E8704200C57}" type="datetimeFigureOut">
              <a:rPr lang="zh-CN" altLang="en-US"/>
              <a:pPr>
                <a:defRPr/>
              </a:pPr>
              <a:t>2014/10/17</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A86F5FA3-5EF5-43B4-8F50-B8952C5B32EF}" type="slidenum">
              <a:rPr lang="zh-CN" altLang="en-US"/>
              <a:pPr/>
              <a:t>‹#›</a:t>
            </a:fld>
            <a:endParaRPr lang="en-US" altLang="zh-CN"/>
          </a:p>
        </p:txBody>
      </p:sp>
    </p:spTree>
    <p:extLst>
      <p:ext uri="{BB962C8B-B14F-4D97-AF65-F5344CB8AC3E}">
        <p14:creationId xmlns:p14="http://schemas.microsoft.com/office/powerpoint/2010/main" val="1500037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defRPr>
            </a:lvl1pPr>
          </a:lstStyle>
          <a:p>
            <a:pPr>
              <a:defRPr/>
            </a:pPr>
            <a:fld id="{DBB9C82D-8863-498F-A5C6-215496012CE8}" type="datetimeFigureOut">
              <a:rPr lang="zh-CN" altLang="en-US"/>
              <a:pPr>
                <a:defRPr/>
              </a:pPr>
              <a:t>2014/10/17</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anose="020F0502020204030204" pitchFamily="34" charset="0"/>
              </a:defRPr>
            </a:lvl1pPr>
          </a:lstStyle>
          <a:p>
            <a:fld id="{CB2CD5C4-39E3-4D14-AA58-0595FCF577C3}" type="slidenum">
              <a:rPr lang="zh-CN" altLang="en-US"/>
              <a:pPr/>
              <a:t>‹#›</a:t>
            </a:fld>
            <a:endParaRPr lang="en-US" altLang="zh-CN"/>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fontAlgn="base">
        <a:spcBef>
          <a:spcPct val="0"/>
        </a:spcBef>
        <a:spcAft>
          <a:spcPct val="0"/>
        </a:spcAft>
        <a:defRPr sz="4400" kern="1200">
          <a:solidFill>
            <a:srgbClr val="28498B"/>
          </a:solidFill>
          <a:latin typeface="微软雅黑" pitchFamily="34" charset="-122"/>
          <a:ea typeface="微软雅黑" pitchFamily="34" charset="-122"/>
          <a:cs typeface="+mj-cs"/>
        </a:defRPr>
      </a:lvl1pPr>
      <a:lvl2pPr algn="ctr" rtl="0" fontAlgn="base">
        <a:spcBef>
          <a:spcPct val="0"/>
        </a:spcBef>
        <a:spcAft>
          <a:spcPct val="0"/>
        </a:spcAft>
        <a:defRPr sz="4400">
          <a:solidFill>
            <a:srgbClr val="28498B"/>
          </a:solidFill>
          <a:latin typeface="微软雅黑" panose="020B0503020204020204" pitchFamily="34" charset="-122"/>
          <a:ea typeface="微软雅黑" panose="020B0503020204020204" pitchFamily="34" charset="-122"/>
        </a:defRPr>
      </a:lvl2pPr>
      <a:lvl3pPr algn="ctr" rtl="0" fontAlgn="base">
        <a:spcBef>
          <a:spcPct val="0"/>
        </a:spcBef>
        <a:spcAft>
          <a:spcPct val="0"/>
        </a:spcAft>
        <a:defRPr sz="4400">
          <a:solidFill>
            <a:srgbClr val="28498B"/>
          </a:solidFill>
          <a:latin typeface="微软雅黑" panose="020B0503020204020204" pitchFamily="34" charset="-122"/>
          <a:ea typeface="微软雅黑" panose="020B0503020204020204" pitchFamily="34" charset="-122"/>
        </a:defRPr>
      </a:lvl3pPr>
      <a:lvl4pPr algn="ctr" rtl="0" fontAlgn="base">
        <a:spcBef>
          <a:spcPct val="0"/>
        </a:spcBef>
        <a:spcAft>
          <a:spcPct val="0"/>
        </a:spcAft>
        <a:defRPr sz="4400">
          <a:solidFill>
            <a:srgbClr val="28498B"/>
          </a:solidFill>
          <a:latin typeface="微软雅黑" panose="020B0503020204020204" pitchFamily="34" charset="-122"/>
          <a:ea typeface="微软雅黑" panose="020B0503020204020204" pitchFamily="34" charset="-122"/>
        </a:defRPr>
      </a:lvl4pPr>
      <a:lvl5pPr algn="ctr" rtl="0" fontAlgn="base">
        <a:spcBef>
          <a:spcPct val="0"/>
        </a:spcBef>
        <a:spcAft>
          <a:spcPct val="0"/>
        </a:spcAft>
        <a:defRPr sz="4400">
          <a:solidFill>
            <a:srgbClr val="28498B"/>
          </a:solidFill>
          <a:latin typeface="微软雅黑" panose="020B0503020204020204" pitchFamily="34" charset="-122"/>
          <a:ea typeface="微软雅黑" panose="020B0503020204020204" pitchFamily="34" charset="-122"/>
        </a:defRPr>
      </a:lvl5pPr>
      <a:lvl6pPr marL="457200" algn="ctr" rtl="0" fontAlgn="base">
        <a:spcBef>
          <a:spcPct val="0"/>
        </a:spcBef>
        <a:spcAft>
          <a:spcPct val="0"/>
        </a:spcAft>
        <a:defRPr sz="4400">
          <a:solidFill>
            <a:srgbClr val="28498B"/>
          </a:solidFill>
          <a:latin typeface="微软雅黑" panose="020B0503020204020204" pitchFamily="34" charset="-122"/>
          <a:ea typeface="微软雅黑" panose="020B0503020204020204" pitchFamily="34" charset="-122"/>
        </a:defRPr>
      </a:lvl6pPr>
      <a:lvl7pPr marL="914400" algn="ctr" rtl="0" fontAlgn="base">
        <a:spcBef>
          <a:spcPct val="0"/>
        </a:spcBef>
        <a:spcAft>
          <a:spcPct val="0"/>
        </a:spcAft>
        <a:defRPr sz="4400">
          <a:solidFill>
            <a:srgbClr val="28498B"/>
          </a:solidFill>
          <a:latin typeface="微软雅黑" panose="020B0503020204020204" pitchFamily="34" charset="-122"/>
          <a:ea typeface="微软雅黑" panose="020B0503020204020204" pitchFamily="34" charset="-122"/>
        </a:defRPr>
      </a:lvl7pPr>
      <a:lvl8pPr marL="1371600" algn="ctr" rtl="0" fontAlgn="base">
        <a:spcBef>
          <a:spcPct val="0"/>
        </a:spcBef>
        <a:spcAft>
          <a:spcPct val="0"/>
        </a:spcAft>
        <a:defRPr sz="4400">
          <a:solidFill>
            <a:srgbClr val="28498B"/>
          </a:solidFill>
          <a:latin typeface="微软雅黑" panose="020B0503020204020204" pitchFamily="34" charset="-122"/>
          <a:ea typeface="微软雅黑" panose="020B0503020204020204" pitchFamily="34" charset="-122"/>
        </a:defRPr>
      </a:lvl8pPr>
      <a:lvl9pPr marL="1828800" algn="ctr" rtl="0" fontAlgn="base">
        <a:spcBef>
          <a:spcPct val="0"/>
        </a:spcBef>
        <a:spcAft>
          <a:spcPct val="0"/>
        </a:spcAft>
        <a:defRPr sz="4400">
          <a:solidFill>
            <a:srgbClr val="28498B"/>
          </a:solidFill>
          <a:latin typeface="微软雅黑" panose="020B0503020204020204" pitchFamily="34" charset="-122"/>
          <a:ea typeface="微软雅黑" panose="020B0503020204020204" pitchFamily="34" charset="-122"/>
        </a:defRPr>
      </a:lvl9pPr>
    </p:titleStyle>
    <p:bodyStyle>
      <a:lvl1pPr marL="342900" indent="-342900" algn="l" rtl="0" fontAlgn="base">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5.png"/><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7.xml"/><Relationship Id="rId7" Type="http://schemas.openxmlformats.org/officeDocument/2006/relationships/image" Target="../media/image26.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35.png"/><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image" Target="../media/image27.w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image" Target="../media/image37.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notesSlide" Target="../notesSlides/notesSlide39.xml"/><Relationship Id="rId7" Type="http://schemas.openxmlformats.org/officeDocument/2006/relationships/image" Target="../media/image28.wmf"/><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image" Target="../media/image40.png"/><Relationship Id="rId4" Type="http://schemas.openxmlformats.org/officeDocument/2006/relationships/image" Target="../media/image4.png"/><Relationship Id="rId9" Type="http://schemas.openxmlformats.org/officeDocument/2006/relationships/image" Target="../media/image29.wmf"/></Relationships>
</file>

<file path=ppt/slides/_rels/slide41.xml.rels><?xml version="1.0" encoding="UTF-8" standalone="yes"?>
<Relationships xmlns="http://schemas.openxmlformats.org/package/2006/relationships"><Relationship Id="rId8" Type="http://schemas.openxmlformats.org/officeDocument/2006/relationships/oleObject" Target="../embeddings/oleObject6.bin"/><Relationship Id="rId13" Type="http://schemas.openxmlformats.org/officeDocument/2006/relationships/image" Target="../media/image33.wmf"/><Relationship Id="rId3" Type="http://schemas.openxmlformats.org/officeDocument/2006/relationships/notesSlide" Target="../notesSlides/notesSlide40.xml"/><Relationship Id="rId7" Type="http://schemas.openxmlformats.org/officeDocument/2006/relationships/image" Target="../media/image30.wmf"/><Relationship Id="rId12"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oleObject" Target="../embeddings/oleObject5.bin"/><Relationship Id="rId11" Type="http://schemas.openxmlformats.org/officeDocument/2006/relationships/image" Target="../media/image32.wmf"/><Relationship Id="rId5" Type="http://schemas.openxmlformats.org/officeDocument/2006/relationships/image" Target="../media/image45.png"/><Relationship Id="rId10" Type="http://schemas.openxmlformats.org/officeDocument/2006/relationships/oleObject" Target="../embeddings/oleObject7.bin"/><Relationship Id="rId4" Type="http://schemas.openxmlformats.org/officeDocument/2006/relationships/image" Target="../media/image4.png"/><Relationship Id="rId9" Type="http://schemas.openxmlformats.org/officeDocument/2006/relationships/image" Target="../media/image31.wmf"/></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47.png"/></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49.png"/></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4" descr="http://pic1.ooopic.com/uploadfilepic/yuanwenjian/2009-05-31/OOOPIC_changyue1903_20090531132b2e60cd5b27d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28772" y="1370806"/>
            <a:ext cx="738187" cy="71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http://ztu68.com/uploads/Psd/c100626/12M555V630330-159E.jpg"/>
          <p:cNvPicPr>
            <a:picLocks noChangeAspect="1" noChangeArrowheads="1"/>
          </p:cNvPicPr>
          <p:nvPr/>
        </p:nvPicPr>
        <p:blipFill rotWithShape="1">
          <a:blip r:embed="rId4"/>
          <a:srcRect/>
          <a:stretch/>
        </p:blipFill>
        <p:spPr bwMode="auto">
          <a:xfrm>
            <a:off x="2767013" y="-14288"/>
            <a:ext cx="3609975" cy="1743076"/>
          </a:xfrm>
          <a:prstGeom prst="rect">
            <a:avLst/>
          </a:prstGeom>
          <a:ln>
            <a:noFill/>
          </a:ln>
          <a:effectLst>
            <a:outerShdw blurRad="50800" dist="38100" dir="5400000" algn="t" rotWithShape="0">
              <a:prstClr val="black">
                <a:alpha val="40000"/>
              </a:prstClr>
            </a:outerShdw>
          </a:effectLst>
          <a:extLst/>
        </p:spPr>
      </p:pic>
      <p:sp>
        <p:nvSpPr>
          <p:cNvPr id="2052" name="TextBox 3"/>
          <p:cNvSpPr txBox="1">
            <a:spLocks noChangeArrowheads="1"/>
          </p:cNvSpPr>
          <p:nvPr/>
        </p:nvSpPr>
        <p:spPr bwMode="auto">
          <a:xfrm rot="16200000">
            <a:off x="4110335" y="-222814"/>
            <a:ext cx="923330" cy="6725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a:r>
              <a:rPr lang="en-US" altLang="zh-CN" sz="4800" dirty="0" smtClean="0">
                <a:ln w="10160">
                  <a:solidFill>
                    <a:srgbClr val="FF0000"/>
                  </a:solidFill>
                  <a:prstDash val="solid"/>
                </a:ln>
                <a:solidFill>
                  <a:srgbClr val="FF0000"/>
                </a:solidFill>
                <a:effectLst>
                  <a:outerShdw blurRad="38100" dist="32000" dir="5400000" algn="tl">
                    <a:srgbClr val="000000">
                      <a:alpha val="30000"/>
                    </a:srgbClr>
                  </a:outerShdw>
                </a:effectLst>
                <a:latin typeface="Times New Roman" panose="02020603050405020304" pitchFamily="18" charset="0"/>
                <a:ea typeface="+mn-ea"/>
                <a:cs typeface="Times New Roman" panose="02020603050405020304" pitchFamily="18" charset="0"/>
              </a:rPr>
              <a:t>L</a:t>
            </a:r>
            <a:r>
              <a:rPr lang="en-US" altLang="zh-CN" sz="4800" dirty="0" smtClean="0">
                <a:ln w="10160">
                  <a:solidFill>
                    <a:srgbClr val="28498B"/>
                  </a:solidFill>
                  <a:prstDash val="solid"/>
                </a:ln>
                <a:solidFill>
                  <a:srgbClr val="28498B"/>
                </a:solidFill>
                <a:effectLst>
                  <a:outerShdw blurRad="38100" dist="32000" dir="5400000" algn="tl">
                    <a:srgbClr val="000000">
                      <a:alpha val="30000"/>
                    </a:srgbClr>
                  </a:outerShdw>
                </a:effectLst>
                <a:latin typeface="Times New Roman" panose="02020603050405020304" pitchFamily="18" charset="0"/>
                <a:ea typeface="+mn-ea"/>
                <a:cs typeface="Times New Roman" panose="02020603050405020304" pitchFamily="18" charset="0"/>
              </a:rPr>
              <a:t>atent </a:t>
            </a:r>
            <a:r>
              <a:rPr lang="en-US" altLang="zh-CN" sz="4800" dirty="0" err="1" smtClean="0">
                <a:ln w="10160">
                  <a:solidFill>
                    <a:srgbClr val="FF0000"/>
                  </a:solidFill>
                  <a:prstDash val="solid"/>
                </a:ln>
                <a:solidFill>
                  <a:srgbClr val="FF0000"/>
                </a:solidFill>
                <a:effectLst>
                  <a:outerShdw blurRad="38100" dist="32000" dir="5400000" algn="tl">
                    <a:srgbClr val="000000">
                      <a:alpha val="30000"/>
                    </a:srgbClr>
                  </a:outerShdw>
                </a:effectLst>
                <a:latin typeface="Times New Roman" panose="02020603050405020304" pitchFamily="18" charset="0"/>
                <a:ea typeface="+mn-ea"/>
                <a:cs typeface="Times New Roman" panose="02020603050405020304" pitchFamily="18" charset="0"/>
              </a:rPr>
              <a:t>D</a:t>
            </a:r>
            <a:r>
              <a:rPr lang="en-US" altLang="zh-CN" sz="4800" dirty="0" err="1" smtClean="0">
                <a:ln w="10160">
                  <a:solidFill>
                    <a:srgbClr val="28498B"/>
                  </a:solidFill>
                  <a:prstDash val="solid"/>
                </a:ln>
                <a:solidFill>
                  <a:srgbClr val="28498B"/>
                </a:solidFill>
                <a:effectLst>
                  <a:outerShdw blurRad="38100" dist="32000" dir="5400000" algn="tl">
                    <a:srgbClr val="000000">
                      <a:alpha val="30000"/>
                    </a:srgbClr>
                  </a:outerShdw>
                </a:effectLst>
                <a:latin typeface="Times New Roman" panose="02020603050405020304" pitchFamily="18" charset="0"/>
                <a:ea typeface="+mn-ea"/>
                <a:cs typeface="Times New Roman" panose="02020603050405020304" pitchFamily="18" charset="0"/>
              </a:rPr>
              <a:t>irichlet</a:t>
            </a:r>
            <a:r>
              <a:rPr lang="en-US" altLang="zh-CN" sz="4800" dirty="0" smtClean="0">
                <a:ln w="10160">
                  <a:solidFill>
                    <a:srgbClr val="28498B"/>
                  </a:solidFill>
                  <a:prstDash val="solid"/>
                </a:ln>
                <a:solidFill>
                  <a:srgbClr val="28498B"/>
                </a:solidFill>
                <a:effectLst>
                  <a:outerShdw blurRad="38100" dist="32000" dir="5400000" algn="tl">
                    <a:srgbClr val="000000">
                      <a:alpha val="30000"/>
                    </a:srgbClr>
                  </a:outerShdw>
                </a:effectLst>
                <a:latin typeface="Times New Roman" panose="02020603050405020304" pitchFamily="18" charset="0"/>
                <a:ea typeface="+mn-ea"/>
                <a:cs typeface="Times New Roman" panose="02020603050405020304" pitchFamily="18" charset="0"/>
              </a:rPr>
              <a:t> </a:t>
            </a:r>
            <a:r>
              <a:rPr lang="en-US" altLang="zh-CN" sz="4800" dirty="0" smtClean="0">
                <a:ln w="10160">
                  <a:solidFill>
                    <a:srgbClr val="FF0000"/>
                  </a:solidFill>
                  <a:prstDash val="solid"/>
                </a:ln>
                <a:solidFill>
                  <a:srgbClr val="FF0000"/>
                </a:solidFill>
                <a:effectLst>
                  <a:outerShdw blurRad="38100" dist="32000" dir="5400000" algn="tl">
                    <a:srgbClr val="000000">
                      <a:alpha val="30000"/>
                    </a:srgbClr>
                  </a:outerShdw>
                </a:effectLst>
                <a:latin typeface="Times New Roman" panose="02020603050405020304" pitchFamily="18" charset="0"/>
                <a:ea typeface="+mn-ea"/>
                <a:cs typeface="Times New Roman" panose="02020603050405020304" pitchFamily="18" charset="0"/>
              </a:rPr>
              <a:t>A</a:t>
            </a:r>
            <a:r>
              <a:rPr lang="en-US" altLang="zh-CN" sz="4800" dirty="0" smtClean="0">
                <a:ln w="10160">
                  <a:solidFill>
                    <a:srgbClr val="28498B"/>
                  </a:solidFill>
                  <a:prstDash val="solid"/>
                </a:ln>
                <a:solidFill>
                  <a:srgbClr val="28498B"/>
                </a:solidFill>
                <a:effectLst>
                  <a:outerShdw blurRad="38100" dist="32000" dir="5400000" algn="tl">
                    <a:srgbClr val="000000">
                      <a:alpha val="30000"/>
                    </a:srgbClr>
                  </a:outerShdw>
                </a:effectLst>
                <a:latin typeface="Times New Roman" panose="02020603050405020304" pitchFamily="18" charset="0"/>
                <a:ea typeface="+mn-ea"/>
                <a:cs typeface="Times New Roman" panose="02020603050405020304" pitchFamily="18" charset="0"/>
              </a:rPr>
              <a:t>llocation</a:t>
            </a:r>
            <a:endParaRPr lang="zh-CN" altLang="en-US" sz="4800" dirty="0">
              <a:ln w="10160">
                <a:solidFill>
                  <a:srgbClr val="28498B"/>
                </a:solidFill>
                <a:prstDash val="solid"/>
              </a:ln>
              <a:solidFill>
                <a:srgbClr val="28498B"/>
              </a:solidFill>
              <a:effectLst>
                <a:outerShdw blurRad="38100" dist="32000" dir="5400000" algn="tl">
                  <a:srgbClr val="000000">
                    <a:alpha val="30000"/>
                  </a:srgbClr>
                </a:outerShdw>
              </a:effectLst>
              <a:latin typeface="Times New Roman" panose="02020603050405020304" pitchFamily="18" charset="0"/>
              <a:ea typeface="+mn-ea"/>
              <a:cs typeface="Times New Roman" panose="02020603050405020304" pitchFamily="18" charset="0"/>
            </a:endParaRPr>
          </a:p>
        </p:txBody>
      </p:sp>
      <p:sp>
        <p:nvSpPr>
          <p:cNvPr id="5" name="TextBox 3"/>
          <p:cNvSpPr txBox="1">
            <a:spLocks noChangeArrowheads="1"/>
          </p:cNvSpPr>
          <p:nvPr/>
        </p:nvSpPr>
        <p:spPr bwMode="auto">
          <a:xfrm>
            <a:off x="6260122" y="4132370"/>
            <a:ext cx="800219" cy="17418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a:r>
              <a:rPr lang="zh-CN" altLang="en-US" sz="4000" b="1" dirty="0" smtClean="0">
                <a:solidFill>
                  <a:srgbClr val="28498B"/>
                </a:solidFill>
                <a:latin typeface="华文行楷" panose="02010800040101010101" pitchFamily="2" charset="-122"/>
                <a:ea typeface="华文行楷" panose="02010800040101010101" pitchFamily="2" charset="-122"/>
              </a:rPr>
              <a:t>朱佳晖</a:t>
            </a:r>
            <a:endParaRPr lang="zh-CN" altLang="en-US" sz="4000" b="1" dirty="0">
              <a:solidFill>
                <a:srgbClr val="28498B"/>
              </a:solidFill>
              <a:latin typeface="方正姚体" panose="02010601030101010101" pitchFamily="2" charset="-122"/>
              <a:ea typeface="方正姚体" panose="02010601030101010101" pitchFamily="2"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2101850" y="252413"/>
            <a:ext cx="693668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文档生成</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611560" y="1988840"/>
            <a:ext cx="7776864" cy="1938992"/>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所谓文档生成（即作文），就是依据给定的一个或若干个主题，给定词数，给定词汇集合，生成一篇或若干篇文档。</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文档生成基于主题训练的基础之上，是一个无中生有的过程。</a:t>
            </a:r>
            <a:endParaRPr lang="en-US" altLang="zh-CN" sz="2400" dirty="0" smtClean="0">
              <a:ln w="10160">
                <a:solidFill>
                  <a:srgbClr val="28498B"/>
                </a:solidFill>
                <a:prstDash val="solid"/>
              </a:ln>
              <a:solidFill>
                <a:srgbClr val="28498B"/>
              </a:solidFill>
            </a:endParaRPr>
          </a:p>
        </p:txBody>
      </p:sp>
    </p:spTree>
    <p:extLst>
      <p:ext uri="{BB962C8B-B14F-4D97-AF65-F5344CB8AC3E}">
        <p14:creationId xmlns:p14="http://schemas.microsoft.com/office/powerpoint/2010/main" val="408559834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2101850" y="252413"/>
            <a:ext cx="693668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a:solidFill>
                  <a:schemeClr val="bg1"/>
                </a:solidFill>
                <a:latin typeface="微软雅黑" panose="020B0503020204020204" pitchFamily="34" charset="-122"/>
                <a:ea typeface="微软雅黑" panose="020B0503020204020204" pitchFamily="34" charset="-122"/>
              </a:rPr>
              <a:t>LDA</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611560" y="1988840"/>
            <a:ext cx="7776864" cy="4524315"/>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是一个“文档</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主题</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词汇”三层概率模型，“文档</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主题”、“主题</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词汇”之间均为多项式分布。而这两个多项式分布的先验参数服从</a:t>
            </a:r>
            <a:r>
              <a:rPr lang="en-US" altLang="zh-CN" sz="2400" dirty="0" err="1" smtClean="0">
                <a:ln w="10160">
                  <a:solidFill>
                    <a:srgbClr val="28498B"/>
                  </a:solidFill>
                  <a:prstDash val="solid"/>
                </a:ln>
                <a:solidFill>
                  <a:srgbClr val="28498B"/>
                </a:solidFill>
              </a:rPr>
              <a:t>Dirichlet</a:t>
            </a:r>
            <a:r>
              <a:rPr lang="zh-CN" altLang="en-US" sz="2400" dirty="0" smtClean="0">
                <a:ln w="10160">
                  <a:solidFill>
                    <a:srgbClr val="28498B"/>
                  </a:solidFill>
                  <a:prstDash val="solid"/>
                </a:ln>
                <a:solidFill>
                  <a:srgbClr val="28498B"/>
                </a:solidFill>
              </a:rPr>
              <a:t>分布。</a:t>
            </a:r>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通过主题（即潜在主题），将文档、词汇之间关联起来，同时将文档映射成维度较小的主题，将主题表现为词汇之间的概率分布。</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有两个过程：</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训练：根据文本语料以及分布的先验参数，得到文档</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主题、主题</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词汇分布。</a:t>
            </a:r>
            <a:r>
              <a:rPr lang="zh-CN" altLang="en-US" sz="2400" dirty="0" smtClean="0">
                <a:ln w="10160">
                  <a:solidFill>
                    <a:srgbClr val="FF0000"/>
                  </a:solidFill>
                  <a:prstDash val="solid"/>
                </a:ln>
                <a:solidFill>
                  <a:srgbClr val="FF0000"/>
                </a:solidFill>
              </a:rPr>
              <a:t>类似于概括文章主旨</a:t>
            </a:r>
            <a:r>
              <a:rPr lang="zh-CN" altLang="en-US" sz="2400" dirty="0" smtClean="0">
                <a:ln w="10160">
                  <a:solidFill>
                    <a:srgbClr val="28498B"/>
                  </a:solidFill>
                  <a:prstDash val="solid"/>
                </a:ln>
                <a:solidFill>
                  <a:srgbClr val="28498B"/>
                </a:solidFill>
              </a:rPr>
              <a:t>。</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生成</a:t>
            </a:r>
            <a:r>
              <a:rPr lang="zh-CN" altLang="en-US" sz="2400" dirty="0">
                <a:ln w="10160">
                  <a:solidFill>
                    <a:srgbClr val="28498B"/>
                  </a:solidFill>
                  <a:prstDash val="solid"/>
                </a:ln>
                <a:solidFill>
                  <a:srgbClr val="28498B"/>
                </a:solidFill>
              </a:rPr>
              <a:t>：根据文档</a:t>
            </a:r>
            <a:r>
              <a:rPr lang="en-US" altLang="zh-CN" sz="2400" dirty="0">
                <a:ln w="10160">
                  <a:solidFill>
                    <a:srgbClr val="28498B"/>
                  </a:solidFill>
                  <a:prstDash val="solid"/>
                </a:ln>
                <a:solidFill>
                  <a:srgbClr val="28498B"/>
                </a:solidFill>
              </a:rPr>
              <a:t>-</a:t>
            </a:r>
            <a:r>
              <a:rPr lang="zh-CN" altLang="en-US" sz="2400" dirty="0">
                <a:ln w="10160">
                  <a:solidFill>
                    <a:srgbClr val="28498B"/>
                  </a:solidFill>
                  <a:prstDash val="solid"/>
                </a:ln>
                <a:solidFill>
                  <a:srgbClr val="28498B"/>
                </a:solidFill>
              </a:rPr>
              <a:t>主题、主题</a:t>
            </a:r>
            <a:r>
              <a:rPr lang="en-US" altLang="zh-CN" sz="2400" dirty="0">
                <a:ln w="10160">
                  <a:solidFill>
                    <a:srgbClr val="28498B"/>
                  </a:solidFill>
                  <a:prstDash val="solid"/>
                </a:ln>
                <a:solidFill>
                  <a:srgbClr val="28498B"/>
                </a:solidFill>
              </a:rPr>
              <a:t>-</a:t>
            </a:r>
            <a:r>
              <a:rPr lang="zh-CN" altLang="en-US" sz="2400" dirty="0">
                <a:ln w="10160">
                  <a:solidFill>
                    <a:srgbClr val="28498B"/>
                  </a:solidFill>
                  <a:prstDash val="solid"/>
                </a:ln>
                <a:solidFill>
                  <a:srgbClr val="28498B"/>
                </a:solidFill>
              </a:rPr>
              <a:t>词汇</a:t>
            </a:r>
            <a:r>
              <a:rPr lang="zh-CN" altLang="en-US" sz="2400" dirty="0" smtClean="0">
                <a:ln w="10160">
                  <a:solidFill>
                    <a:srgbClr val="28498B"/>
                  </a:solidFill>
                  <a:prstDash val="solid"/>
                </a:ln>
                <a:solidFill>
                  <a:srgbClr val="28498B"/>
                </a:solidFill>
              </a:rPr>
              <a:t>分布，给定相关主题、词汇，生成文档。</a:t>
            </a:r>
            <a:r>
              <a:rPr lang="zh-CN" altLang="en-US" sz="2400" dirty="0" smtClean="0">
                <a:ln w="10160">
                  <a:solidFill>
                    <a:srgbClr val="FF0000"/>
                  </a:solidFill>
                  <a:prstDash val="solid"/>
                </a:ln>
                <a:solidFill>
                  <a:srgbClr val="FF0000"/>
                </a:solidFill>
              </a:rPr>
              <a:t>类似于写作文</a:t>
            </a:r>
            <a:r>
              <a:rPr lang="zh-CN" altLang="en-US" sz="2400" dirty="0" smtClean="0">
                <a:ln w="10160">
                  <a:solidFill>
                    <a:srgbClr val="28498B"/>
                  </a:solidFill>
                  <a:prstDash val="solid"/>
                </a:ln>
                <a:solidFill>
                  <a:srgbClr val="28498B"/>
                </a:solidFill>
              </a:rPr>
              <a:t>。</a:t>
            </a:r>
            <a:endParaRPr lang="zh-CN" altLang="en-US" sz="2400" dirty="0">
              <a:ln w="10160">
                <a:solidFill>
                  <a:srgbClr val="28498B"/>
                </a:solidFill>
                <a:prstDash val="solid"/>
              </a:ln>
              <a:solidFill>
                <a:srgbClr val="28498B"/>
              </a:solidFill>
            </a:endParaRPr>
          </a:p>
        </p:txBody>
      </p:sp>
    </p:spTree>
    <p:extLst>
      <p:ext uri="{BB962C8B-B14F-4D97-AF65-F5344CB8AC3E}">
        <p14:creationId xmlns:p14="http://schemas.microsoft.com/office/powerpoint/2010/main" val="6633700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2101850" y="252413"/>
            <a:ext cx="693668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611560" y="1988840"/>
            <a:ext cx="7776864" cy="3046988"/>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巧妇难为无米之炊，在用</a:t>
            </a:r>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生成文档之前，先要对</a:t>
            </a:r>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的参数进行训练，以得到文档</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主题、主题</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词汇之间的概率分布。</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如果直接从训练开始讲起，需要一下子引入许多公式，因此，我们从生成过程开始，假设现在要写</a:t>
            </a:r>
            <a:r>
              <a:rPr lang="en-US" altLang="zh-CN" sz="2400" dirty="0">
                <a:ln w="10160">
                  <a:solidFill>
                    <a:srgbClr val="28498B"/>
                  </a:solidFill>
                  <a:prstDash val="solid"/>
                </a:ln>
                <a:solidFill>
                  <a:srgbClr val="28498B"/>
                </a:solidFill>
              </a:rPr>
              <a:t>M</a:t>
            </a:r>
            <a:r>
              <a:rPr lang="zh-CN" altLang="en-US" sz="2400" dirty="0" smtClean="0">
                <a:ln w="10160">
                  <a:solidFill>
                    <a:srgbClr val="28498B"/>
                  </a:solidFill>
                  <a:prstDash val="solid"/>
                </a:ln>
                <a:solidFill>
                  <a:srgbClr val="28498B"/>
                </a:solidFill>
              </a:rPr>
              <a:t>篇文章，一共涉及</a:t>
            </a:r>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个主题，这是一个头痛的问题，我们以</a:t>
            </a:r>
            <a:r>
              <a:rPr lang="zh-CN" altLang="en-US" sz="2400" dirty="0">
                <a:ln w="10160">
                  <a:solidFill>
                    <a:srgbClr val="28498B"/>
                  </a:solidFill>
                  <a:prstDash val="solid"/>
                </a:ln>
                <a:solidFill>
                  <a:srgbClr val="28498B"/>
                </a:solidFill>
              </a:rPr>
              <a:t>问题为驱动，带着问题去</a:t>
            </a:r>
            <a:r>
              <a:rPr lang="zh-CN" altLang="en-US" sz="2400" dirty="0" smtClean="0">
                <a:ln w="10160">
                  <a:solidFill>
                    <a:srgbClr val="28498B"/>
                  </a:solidFill>
                  <a:prstDash val="solid"/>
                </a:ln>
                <a:solidFill>
                  <a:srgbClr val="28498B"/>
                </a:solidFill>
              </a:rPr>
              <a:t>探索。</a:t>
            </a:r>
            <a:endParaRPr lang="zh-CN" altLang="en-US" sz="2400" dirty="0">
              <a:ln w="10160">
                <a:solidFill>
                  <a:srgbClr val="28498B"/>
                </a:solidFill>
                <a:prstDash val="solid"/>
              </a:ln>
              <a:solidFill>
                <a:srgbClr val="28498B"/>
              </a:solidFill>
            </a:endParaRPr>
          </a:p>
        </p:txBody>
      </p:sp>
    </p:spTree>
    <p:extLst>
      <p:ext uri="{BB962C8B-B14F-4D97-AF65-F5344CB8AC3E}">
        <p14:creationId xmlns:p14="http://schemas.microsoft.com/office/powerpoint/2010/main" val="4212531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2"/>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835696"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437853" y="1819332"/>
            <a:ext cx="8233542" cy="46166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我们对文本进行主题挖掘时，往往都会将文档进行如下表示：</a:t>
            </a:r>
            <a:endParaRPr lang="en-US" altLang="zh-CN" sz="2400" dirty="0" smtClean="0">
              <a:ln w="10160">
                <a:solidFill>
                  <a:srgbClr val="28498B"/>
                </a:solidFill>
                <a:prstDash val="solid"/>
              </a:ln>
              <a:solidFill>
                <a:srgbClr val="28498B"/>
              </a:solidFill>
            </a:endParaRPr>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5657" y="2525853"/>
            <a:ext cx="4824536" cy="30618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81628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04384" y="1630363"/>
            <a:ext cx="8233542" cy="4893647"/>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先假设文档都尚未产生，生成的过程就是根据</a:t>
            </a:r>
            <a:r>
              <a:rPr lang="en-US" altLang="zh-CN" sz="2400" dirty="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的策略去“估计”某个文档的某个位置上应该是什么样的词汇。</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所以这些文档的每一个词汇的产生有点类似是一个伟大的上帝在天堂中抛掷骰子生成的。</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但是，我们往往只是看到上帝玩这个游戏的结果（即最终生成的所有文档是可以见到的），而不知道上帝玩这个游戏的过程。所以，我们的建模的目的就是希望猜测或模拟出上帝是如何玩这个游戏的。要解决这个问题，首先要解决这两个核心问题：</a:t>
            </a:r>
            <a:endParaRPr lang="zh-CN" altLang="en-US" sz="2400" dirty="0">
              <a:ln w="10160">
                <a:solidFill>
                  <a:srgbClr val="28498B"/>
                </a:solidFill>
                <a:prstDash val="solid"/>
              </a:ln>
              <a:solidFill>
                <a:srgbClr val="28498B"/>
              </a:solidFill>
            </a:endParaRPr>
          </a:p>
          <a:p>
            <a:pPr marL="342900" indent="-342900">
              <a:buFont typeface="Wingdings" panose="05000000000000000000" pitchFamily="2" charset="2"/>
              <a:buChar char="Ø"/>
            </a:pPr>
            <a:r>
              <a:rPr lang="zh-CN" altLang="en-US" sz="2400" dirty="0" smtClean="0">
                <a:ln w="10160">
                  <a:solidFill>
                    <a:srgbClr val="28498B"/>
                  </a:solidFill>
                  <a:prstDash val="solid"/>
                </a:ln>
                <a:solidFill>
                  <a:srgbClr val="28498B"/>
                </a:solidFill>
              </a:rPr>
              <a:t>上帝都有什么样的骰子？</a:t>
            </a:r>
            <a:endParaRPr lang="zh-CN" altLang="en-US" sz="2400" dirty="0">
              <a:ln w="10160">
                <a:solidFill>
                  <a:srgbClr val="28498B"/>
                </a:solidFill>
                <a:prstDash val="solid"/>
              </a:ln>
              <a:solidFill>
                <a:srgbClr val="28498B"/>
              </a:solidFill>
            </a:endParaRPr>
          </a:p>
          <a:p>
            <a:pPr marL="342900" indent="-342900">
              <a:buFont typeface="Wingdings" panose="05000000000000000000" pitchFamily="2" charset="2"/>
              <a:buChar char="Ø"/>
            </a:pPr>
            <a:r>
              <a:rPr lang="zh-CN" altLang="en-US" sz="2400" dirty="0" smtClean="0">
                <a:ln w="10160">
                  <a:solidFill>
                    <a:srgbClr val="28498B"/>
                  </a:solidFill>
                  <a:prstDash val="solid"/>
                </a:ln>
                <a:solidFill>
                  <a:srgbClr val="28498B"/>
                </a:solidFill>
              </a:rPr>
              <a:t>上帝是如何抛掷这些骰子的？</a:t>
            </a:r>
            <a:endParaRPr lang="zh-CN" altLang="en-US" sz="2400" dirty="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p:txBody>
      </p:sp>
    </p:spTree>
    <p:extLst>
      <p:ext uri="{BB962C8B-B14F-4D97-AF65-F5344CB8AC3E}">
        <p14:creationId xmlns:p14="http://schemas.microsoft.com/office/powerpoint/2010/main" val="19593284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304384" y="1630363"/>
                <a:ext cx="8233542" cy="488800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第一个问题就是在问：模型中有哪些变量、参数</a:t>
                </a:r>
                <a:endParaRPr lang="en-US" altLang="zh-CN" sz="2400" dirty="0" smtClean="0">
                  <a:ln w="10160">
                    <a:solidFill>
                      <a:srgbClr val="28498B"/>
                    </a:solidFill>
                    <a:prstDash val="solid"/>
                  </a:ln>
                  <a:solidFill>
                    <a:srgbClr val="28498B"/>
                  </a:solidFill>
                </a:endParaRPr>
              </a:p>
              <a:p>
                <a:r>
                  <a:rPr lang="zh-CN" altLang="en-US" sz="2400" dirty="0">
                    <a:ln w="10160">
                      <a:solidFill>
                        <a:srgbClr val="28498B"/>
                      </a:solidFill>
                      <a:prstDash val="solid"/>
                    </a:ln>
                    <a:solidFill>
                      <a:srgbClr val="28498B"/>
                    </a:solidFill>
                  </a:rPr>
                  <a:t>第二个</a:t>
                </a:r>
                <a:r>
                  <a:rPr lang="zh-CN" altLang="en-US" sz="2400" dirty="0" smtClean="0">
                    <a:ln w="10160">
                      <a:solidFill>
                        <a:srgbClr val="28498B"/>
                      </a:solidFill>
                      <a:prstDash val="solid"/>
                    </a:ln>
                    <a:solidFill>
                      <a:srgbClr val="28498B"/>
                    </a:solidFill>
                  </a:rPr>
                  <a:t>问题就是在问：模型的规则（算法、策略）是什么</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一般地，在</a:t>
                </a:r>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中，一个文档往往由若干个主题以一个概率分布混合而成，而一个主题又由一些词汇的概率分布混合而成。比如</a:t>
                </a:r>
                <a:r>
                  <a:rPr lang="en-US" altLang="zh-CN" sz="2400" dirty="0" smtClean="0">
                    <a:ln w="10160">
                      <a:solidFill>
                        <a:srgbClr val="28498B"/>
                      </a:solidFill>
                      <a:prstDash val="solid"/>
                    </a:ln>
                    <a:solidFill>
                      <a:srgbClr val="28498B"/>
                    </a:solidFill>
                  </a:rPr>
                  <a:t>《</a:t>
                </a:r>
                <a:r>
                  <a:rPr lang="zh-CN" altLang="en-US" sz="2400" dirty="0">
                    <a:ln w="10160">
                      <a:solidFill>
                        <a:srgbClr val="28498B"/>
                      </a:solidFill>
                      <a:prstDash val="solid"/>
                    </a:ln>
                    <a:solidFill>
                      <a:srgbClr val="28498B"/>
                    </a:solidFill>
                  </a:rPr>
                  <a:t>胡锦涛在中国共产党第十八次全国代表大会上的报告</a:t>
                </a:r>
                <a:r>
                  <a:rPr lang="en-US" altLang="zh-CN" sz="2400" dirty="0" smtClean="0">
                    <a:ln w="10160">
                      <a:solidFill>
                        <a:srgbClr val="28498B"/>
                      </a:solidFill>
                      <a:prstDash val="solid"/>
                    </a:ln>
                    <a:solidFill>
                      <a:srgbClr val="28498B"/>
                    </a:solidFill>
                  </a:rPr>
                  <a:t>》</a:t>
                </a:r>
                <a:r>
                  <a:rPr lang="zh-CN" altLang="en-US" sz="2400" dirty="0">
                    <a:ln w="10160">
                      <a:solidFill>
                        <a:srgbClr val="28498B"/>
                      </a:solidFill>
                      <a:prstDash val="solid"/>
                    </a:ln>
                    <a:solidFill>
                      <a:srgbClr val="28498B"/>
                    </a:solidFill>
                  </a:rPr>
                  <a:t>这篇文档，包含了</a:t>
                </a:r>
                <a:r>
                  <a:rPr lang="zh-CN" altLang="en-US" sz="2400" dirty="0" smtClean="0">
                    <a:ln w="10160">
                      <a:solidFill>
                        <a:srgbClr val="28498B"/>
                      </a:solidFill>
                      <a:prstDash val="solid"/>
                    </a:ln>
                    <a:solidFill>
                      <a:srgbClr val="28498B"/>
                    </a:solidFill>
                  </a:rPr>
                  <a:t>“</a:t>
                </a:r>
                <a:r>
                  <a:rPr lang="zh-CN" altLang="en-US" sz="2400" dirty="0" smtClean="0">
                    <a:ln w="10160">
                      <a:solidFill>
                        <a:srgbClr val="FF0000"/>
                      </a:solidFill>
                      <a:prstDash val="solid"/>
                    </a:ln>
                    <a:solidFill>
                      <a:srgbClr val="FF0000"/>
                    </a:solidFill>
                  </a:rPr>
                  <a:t>全面建设小康社会</a:t>
                </a:r>
                <a:r>
                  <a:rPr lang="zh-CN" altLang="en-US" sz="2400" dirty="0" smtClean="0">
                    <a:ln w="10160">
                      <a:solidFill>
                        <a:srgbClr val="28498B"/>
                      </a:solidFill>
                      <a:prstDash val="solid"/>
                    </a:ln>
                    <a:solidFill>
                      <a:srgbClr val="28498B"/>
                    </a:solidFill>
                  </a:rPr>
                  <a:t>”</a:t>
                </a:r>
                <a:r>
                  <a:rPr lang="zh-CN" altLang="en-US" sz="2400" dirty="0">
                    <a:ln w="10160">
                      <a:solidFill>
                        <a:srgbClr val="28498B"/>
                      </a:solidFill>
                      <a:prstDash val="solid"/>
                    </a:ln>
                    <a:solidFill>
                      <a:srgbClr val="28498B"/>
                    </a:solidFill>
                  </a:rPr>
                  <a:t>、“</a:t>
                </a:r>
                <a:r>
                  <a:rPr lang="zh-CN" altLang="en-US" sz="2400" dirty="0">
                    <a:ln w="10160">
                      <a:solidFill>
                        <a:srgbClr val="FF0000"/>
                      </a:solidFill>
                      <a:prstDash val="solid"/>
                    </a:ln>
                    <a:solidFill>
                      <a:srgbClr val="FF0000"/>
                    </a:solidFill>
                  </a:rPr>
                  <a:t>社会主义市场经济</a:t>
                </a:r>
                <a:r>
                  <a:rPr lang="zh-CN" altLang="en-US" sz="2400" dirty="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a:t>
                </a:r>
                <a:r>
                  <a:rPr lang="zh-CN" altLang="en-US" sz="2400" dirty="0" smtClean="0">
                    <a:ln w="10160">
                      <a:solidFill>
                        <a:srgbClr val="FF0000"/>
                      </a:solidFill>
                      <a:prstDash val="solid"/>
                    </a:ln>
                    <a:solidFill>
                      <a:srgbClr val="FF0000"/>
                    </a:solidFill>
                  </a:rPr>
                  <a:t>政治体制改革</a:t>
                </a:r>
                <a:r>
                  <a:rPr lang="zh-CN" altLang="en-US" sz="2400" dirty="0" smtClean="0">
                    <a:ln w="10160">
                      <a:solidFill>
                        <a:srgbClr val="28498B"/>
                      </a:solidFill>
                      <a:prstDash val="solid"/>
                    </a:ln>
                    <a:solidFill>
                      <a:srgbClr val="28498B"/>
                    </a:solidFill>
                  </a:rPr>
                  <a:t>”等主题。那么对于这个文档，其主题分布如下（以下的概率分布值只是打个比方）：</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a:rPr lang="zh-CN" altLang="en-US" sz="2400" dirty="0">
                          <a:ln w="10160">
                            <a:solidFill>
                              <a:srgbClr val="28498B"/>
                            </a:solidFill>
                            <a:prstDash val="solid"/>
                          </a:ln>
                          <a:solidFill>
                            <a:srgbClr val="28498B"/>
                          </a:solidFill>
                          <a:latin typeface="Cambria Math"/>
                        </a:rPr>
                        <m:t>十八大</m:t>
                      </m:r>
                      <m:r>
                        <a:rPr lang="zh-CN" altLang="en-US" sz="2400" i="1" dirty="0" smtClean="0">
                          <a:ln w="10160">
                            <a:solidFill>
                              <a:srgbClr val="28498B"/>
                            </a:solidFill>
                            <a:prstDash val="solid"/>
                          </a:ln>
                          <a:solidFill>
                            <a:srgbClr val="28498B"/>
                          </a:solidFill>
                          <a:latin typeface="Cambria Math"/>
                        </a:rPr>
                        <m:t>报告</m:t>
                      </m:r>
                      <m:r>
                        <a:rPr lang="en-US" altLang="zh-CN" sz="2400" b="0" i="1" dirty="0" smtClean="0">
                          <a:ln w="10160">
                            <a:solidFill>
                              <a:srgbClr val="28498B"/>
                            </a:solidFill>
                            <a:prstDash val="solid"/>
                          </a:ln>
                          <a:solidFill>
                            <a:srgbClr val="28498B"/>
                          </a:solidFill>
                          <a:latin typeface="Cambria Math"/>
                        </a:rPr>
                        <m:t>=0.2</m:t>
                      </m:r>
                      <m:r>
                        <a:rPr lang="zh-CN" altLang="en-US" sz="2400" b="0" i="1" dirty="0" smtClean="0">
                          <a:ln w="10160">
                            <a:solidFill>
                              <a:srgbClr val="28498B"/>
                            </a:solidFill>
                            <a:prstDash val="solid"/>
                          </a:ln>
                          <a:solidFill>
                            <a:srgbClr val="28498B"/>
                          </a:solidFill>
                          <a:latin typeface="Cambria Math"/>
                        </a:rPr>
                        <m:t>∗</m:t>
                      </m:r>
                      <m:r>
                        <a:rPr lang="zh-CN" altLang="en-US" sz="2400" i="1" dirty="0">
                          <a:ln w="10160">
                            <a:solidFill>
                              <a:srgbClr val="28498B"/>
                            </a:solidFill>
                            <a:prstDash val="solid"/>
                          </a:ln>
                          <a:solidFill>
                            <a:srgbClr val="28498B"/>
                          </a:solidFill>
                          <a:latin typeface="Cambria Math"/>
                        </a:rPr>
                        <m:t>全面</m:t>
                      </m:r>
                      <m:r>
                        <a:rPr lang="zh-CN" altLang="en-US" sz="2400" i="1" dirty="0" smtClean="0">
                          <a:ln w="10160">
                            <a:solidFill>
                              <a:srgbClr val="28498B"/>
                            </a:solidFill>
                            <a:prstDash val="solid"/>
                          </a:ln>
                          <a:solidFill>
                            <a:srgbClr val="28498B"/>
                          </a:solidFill>
                          <a:latin typeface="Cambria Math"/>
                        </a:rPr>
                        <m:t>建设</m:t>
                      </m:r>
                      <m:r>
                        <a:rPr lang="zh-CN" altLang="en-US" sz="2400" i="1" dirty="0">
                          <a:ln w="10160">
                            <a:solidFill>
                              <a:srgbClr val="28498B"/>
                            </a:solidFill>
                            <a:prstDash val="solid"/>
                          </a:ln>
                          <a:solidFill>
                            <a:srgbClr val="28498B"/>
                          </a:solidFill>
                          <a:latin typeface="Cambria Math"/>
                        </a:rPr>
                        <m:t>小康社会</m:t>
                      </m:r>
                      <m:r>
                        <a:rPr lang="en-US" altLang="zh-CN" sz="2400" b="0" i="1" dirty="0" smtClean="0">
                          <a:ln w="10160">
                            <a:solidFill>
                              <a:srgbClr val="28498B"/>
                            </a:solidFill>
                            <a:prstDash val="solid"/>
                          </a:ln>
                          <a:solidFill>
                            <a:srgbClr val="28498B"/>
                          </a:solidFill>
                          <a:latin typeface="Cambria Math"/>
                        </a:rPr>
                        <m:t>+0.2</m:t>
                      </m:r>
                      <m:r>
                        <a:rPr lang="zh-CN" altLang="en-US" sz="2400" b="0" i="1" dirty="0" smtClean="0">
                          <a:ln w="10160">
                            <a:solidFill>
                              <a:srgbClr val="28498B"/>
                            </a:solidFill>
                            <a:prstDash val="solid"/>
                          </a:ln>
                          <a:solidFill>
                            <a:srgbClr val="28498B"/>
                          </a:solidFill>
                          <a:latin typeface="Cambria Math"/>
                        </a:rPr>
                        <m:t>∗</m:t>
                      </m:r>
                      <m:r>
                        <a:rPr lang="zh-CN" altLang="en-US" sz="2400" i="1" dirty="0">
                          <a:ln w="10160">
                            <a:solidFill>
                              <a:srgbClr val="28498B"/>
                            </a:solidFill>
                            <a:prstDash val="solid"/>
                          </a:ln>
                          <a:solidFill>
                            <a:srgbClr val="28498B"/>
                          </a:solidFill>
                          <a:latin typeface="Cambria Math"/>
                        </a:rPr>
                        <m:t>社会主义</m:t>
                      </m:r>
                      <m:r>
                        <a:rPr lang="zh-CN" altLang="en-US" sz="2400" i="1" dirty="0" smtClean="0">
                          <a:ln w="10160">
                            <a:solidFill>
                              <a:srgbClr val="28498B"/>
                            </a:solidFill>
                            <a:prstDash val="solid"/>
                          </a:ln>
                          <a:solidFill>
                            <a:srgbClr val="28498B"/>
                          </a:solidFill>
                          <a:latin typeface="Cambria Math"/>
                        </a:rPr>
                        <m:t>市场经济</m:t>
                      </m:r>
                      <m:r>
                        <a:rPr lang="en-US" altLang="zh-CN" sz="2400" b="0" i="1" dirty="0" smtClean="0">
                          <a:ln w="10160">
                            <a:solidFill>
                              <a:srgbClr val="28498B"/>
                            </a:solidFill>
                            <a:prstDash val="solid"/>
                          </a:ln>
                          <a:solidFill>
                            <a:srgbClr val="28498B"/>
                          </a:solidFill>
                          <a:latin typeface="Cambria Math"/>
                        </a:rPr>
                        <m:t>+0.2</m:t>
                      </m:r>
                      <m:r>
                        <a:rPr lang="zh-CN" altLang="en-US" sz="2400" b="0" i="1" dirty="0" smtClean="0">
                          <a:ln w="10160">
                            <a:solidFill>
                              <a:srgbClr val="28498B"/>
                            </a:solidFill>
                            <a:prstDash val="solid"/>
                          </a:ln>
                          <a:solidFill>
                            <a:srgbClr val="28498B"/>
                          </a:solidFill>
                          <a:latin typeface="Cambria Math"/>
                        </a:rPr>
                        <m:t>∗</m:t>
                      </m:r>
                      <m:r>
                        <a:rPr lang="zh-CN" altLang="en-US" sz="2400" i="1" dirty="0">
                          <a:ln w="10160">
                            <a:solidFill>
                              <a:srgbClr val="28498B"/>
                            </a:solidFill>
                            <a:prstDash val="solid"/>
                          </a:ln>
                          <a:solidFill>
                            <a:srgbClr val="28498B"/>
                          </a:solidFill>
                          <a:latin typeface="Cambria Math"/>
                        </a:rPr>
                        <m:t>政治体制改革</m:t>
                      </m:r>
                      <m:r>
                        <a:rPr lang="en-US" altLang="zh-CN" sz="2400" b="0" i="1" dirty="0" smtClean="0">
                          <a:ln w="10160">
                            <a:solidFill>
                              <a:srgbClr val="28498B"/>
                            </a:solidFill>
                            <a:prstDash val="solid"/>
                          </a:ln>
                          <a:solidFill>
                            <a:srgbClr val="28498B"/>
                          </a:solidFill>
                          <a:latin typeface="Cambria Math"/>
                        </a:rPr>
                        <m:t>+0.4</m:t>
                      </m:r>
                      <m:r>
                        <a:rPr lang="zh-CN" altLang="en-US" sz="2400" b="0" i="1" dirty="0" smtClean="0">
                          <a:ln w="10160">
                            <a:solidFill>
                              <a:srgbClr val="28498B"/>
                            </a:solidFill>
                            <a:prstDash val="solid"/>
                          </a:ln>
                          <a:solidFill>
                            <a:srgbClr val="28498B"/>
                          </a:solidFill>
                          <a:latin typeface="Cambria Math"/>
                        </a:rPr>
                        <m:t>∗</m:t>
                      </m:r>
                      <m:r>
                        <a:rPr lang="zh-CN" altLang="en-US" sz="2400" i="1" dirty="0">
                          <a:ln w="10160">
                            <a:solidFill>
                              <a:srgbClr val="28498B"/>
                            </a:solidFill>
                            <a:prstDash val="solid"/>
                          </a:ln>
                          <a:solidFill>
                            <a:srgbClr val="28498B"/>
                          </a:solidFill>
                          <a:latin typeface="Cambria Math"/>
                        </a:rPr>
                        <m:t>其他</m:t>
                      </m:r>
                    </m:oMath>
                  </m:oMathPara>
                </a14:m>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304384" y="1630363"/>
                <a:ext cx="8233542" cy="4888005"/>
              </a:xfrm>
              <a:prstGeom prst="rect">
                <a:avLst/>
              </a:prstGeom>
              <a:blipFill rotWithShape="1">
                <a:blip r:embed="rId4"/>
                <a:stretch>
                  <a:fillRect l="-1184" t="-1372" b="-499"/>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1393651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304384" y="1630363"/>
                <a:ext cx="8233542" cy="3780009"/>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而“全面建设小康社会”这个主题，又是由“</a:t>
                </a:r>
                <a:r>
                  <a:rPr lang="zh-CN" altLang="en-US" sz="2400" dirty="0" smtClean="0">
                    <a:ln w="10160">
                      <a:solidFill>
                        <a:srgbClr val="92D050"/>
                      </a:solidFill>
                      <a:prstDash val="solid"/>
                    </a:ln>
                    <a:solidFill>
                      <a:srgbClr val="92D050"/>
                    </a:solidFill>
                  </a:rPr>
                  <a:t>经济</a:t>
                </a:r>
                <a:r>
                  <a:rPr lang="zh-CN" altLang="en-US" sz="2400" dirty="0" smtClean="0">
                    <a:ln w="10160">
                      <a:solidFill>
                        <a:srgbClr val="28498B"/>
                      </a:solidFill>
                      <a:prstDash val="solid"/>
                    </a:ln>
                    <a:solidFill>
                      <a:srgbClr val="28498B"/>
                    </a:solidFill>
                  </a:rPr>
                  <a:t>”、“</a:t>
                </a:r>
                <a:r>
                  <a:rPr lang="zh-CN" altLang="en-US" sz="2400" dirty="0" smtClean="0">
                    <a:ln w="10160">
                      <a:solidFill>
                        <a:srgbClr val="92D050"/>
                      </a:solidFill>
                      <a:prstDash val="solid"/>
                    </a:ln>
                    <a:solidFill>
                      <a:srgbClr val="92D050"/>
                    </a:solidFill>
                  </a:rPr>
                  <a:t>人民民主</a:t>
                </a:r>
                <a:r>
                  <a:rPr lang="zh-CN" altLang="en-US" sz="2400" dirty="0" smtClean="0">
                    <a:ln w="10160">
                      <a:solidFill>
                        <a:srgbClr val="28498B"/>
                      </a:solidFill>
                      <a:prstDash val="solid"/>
                    </a:ln>
                    <a:solidFill>
                      <a:srgbClr val="28498B"/>
                    </a:solidFill>
                  </a:rPr>
                  <a:t>”、“</a:t>
                </a:r>
                <a:r>
                  <a:rPr lang="zh-CN" altLang="en-US" sz="2400" dirty="0" smtClean="0">
                    <a:ln w="10160">
                      <a:solidFill>
                        <a:srgbClr val="92D050"/>
                      </a:solidFill>
                      <a:prstDash val="solid"/>
                    </a:ln>
                    <a:solidFill>
                      <a:srgbClr val="92D050"/>
                    </a:solidFill>
                  </a:rPr>
                  <a:t>生活水平</a:t>
                </a:r>
                <a:r>
                  <a:rPr lang="zh-CN" altLang="en-US" sz="2400" dirty="0" smtClean="0">
                    <a:ln w="10160">
                      <a:solidFill>
                        <a:srgbClr val="28498B"/>
                      </a:solidFill>
                      <a:prstDash val="solid"/>
                    </a:ln>
                    <a:solidFill>
                      <a:srgbClr val="28498B"/>
                    </a:solidFill>
                  </a:rPr>
                  <a:t>”、“</a:t>
                </a:r>
                <a:r>
                  <a:rPr lang="zh-CN" altLang="en-US" sz="2400" dirty="0" smtClean="0">
                    <a:ln w="10160">
                      <a:solidFill>
                        <a:srgbClr val="92D050"/>
                      </a:solidFill>
                      <a:prstDash val="solid"/>
                    </a:ln>
                    <a:solidFill>
                      <a:srgbClr val="92D050"/>
                    </a:solidFill>
                  </a:rPr>
                  <a:t>文化软实力</a:t>
                </a:r>
                <a:r>
                  <a:rPr lang="zh-CN" altLang="en-US" sz="2400" dirty="0" smtClean="0">
                    <a:ln w="10160">
                      <a:solidFill>
                        <a:srgbClr val="28498B"/>
                      </a:solidFill>
                      <a:prstDash val="solid"/>
                    </a:ln>
                    <a:solidFill>
                      <a:srgbClr val="28498B"/>
                    </a:solidFill>
                  </a:rPr>
                  <a:t>”等词汇按照一定的概率分布构成的。因此该主题的词汇分布可表示如下（概率分布值只是打个比方）：</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a:rPr lang="zh-CN" altLang="en-US" sz="2400" dirty="0">
                          <a:ln w="10160">
                            <a:solidFill>
                              <a:srgbClr val="28498B"/>
                            </a:solidFill>
                            <a:prstDash val="solid"/>
                          </a:ln>
                          <a:solidFill>
                            <a:srgbClr val="28498B"/>
                          </a:solidFill>
                          <a:latin typeface="Cambria Math"/>
                        </a:rPr>
                        <m:t>全面</m:t>
                      </m:r>
                      <m:r>
                        <a:rPr lang="zh-CN" altLang="en-US" sz="2400" i="1" dirty="0" smtClean="0">
                          <a:ln w="10160">
                            <a:solidFill>
                              <a:srgbClr val="28498B"/>
                            </a:solidFill>
                            <a:prstDash val="solid"/>
                          </a:ln>
                          <a:solidFill>
                            <a:srgbClr val="28498B"/>
                          </a:solidFill>
                          <a:latin typeface="Cambria Math"/>
                        </a:rPr>
                        <m:t>建设</m:t>
                      </m:r>
                      <m:r>
                        <a:rPr lang="zh-CN" altLang="en-US" sz="2400" i="1" dirty="0">
                          <a:ln w="10160">
                            <a:solidFill>
                              <a:srgbClr val="28498B"/>
                            </a:solidFill>
                            <a:prstDash val="solid"/>
                          </a:ln>
                          <a:solidFill>
                            <a:srgbClr val="28498B"/>
                          </a:solidFill>
                          <a:latin typeface="Cambria Math"/>
                        </a:rPr>
                        <m:t>小康社会</m:t>
                      </m:r>
                      <m:r>
                        <a:rPr lang="en-US" altLang="zh-CN" sz="2400" b="0" i="1" dirty="0" smtClean="0">
                          <a:ln w="10160">
                            <a:solidFill>
                              <a:srgbClr val="28498B"/>
                            </a:solidFill>
                            <a:prstDash val="solid"/>
                          </a:ln>
                          <a:solidFill>
                            <a:srgbClr val="28498B"/>
                          </a:solidFill>
                          <a:latin typeface="Cambria Math"/>
                        </a:rPr>
                        <m:t>=0.2</m:t>
                      </m:r>
                      <m:r>
                        <a:rPr lang="zh-CN" altLang="en-US" sz="2400" b="0" i="1" dirty="0" smtClean="0">
                          <a:ln w="10160">
                            <a:solidFill>
                              <a:srgbClr val="28498B"/>
                            </a:solidFill>
                            <a:prstDash val="solid"/>
                          </a:ln>
                          <a:solidFill>
                            <a:srgbClr val="28498B"/>
                          </a:solidFill>
                          <a:latin typeface="Cambria Math"/>
                        </a:rPr>
                        <m:t>∗</m:t>
                      </m:r>
                      <m:r>
                        <a:rPr lang="zh-CN" altLang="en-US" sz="2400" i="1" dirty="0">
                          <a:ln w="10160">
                            <a:solidFill>
                              <a:srgbClr val="28498B"/>
                            </a:solidFill>
                            <a:prstDash val="solid"/>
                          </a:ln>
                          <a:solidFill>
                            <a:srgbClr val="28498B"/>
                          </a:solidFill>
                          <a:latin typeface="Cambria Math"/>
                        </a:rPr>
                        <m:t>经济</m:t>
                      </m:r>
                      <m:r>
                        <a:rPr lang="en-US" altLang="zh-CN" sz="2400" b="0" i="1" dirty="0" smtClean="0">
                          <a:ln w="10160">
                            <a:solidFill>
                              <a:srgbClr val="28498B"/>
                            </a:solidFill>
                            <a:prstDash val="solid"/>
                          </a:ln>
                          <a:solidFill>
                            <a:srgbClr val="28498B"/>
                          </a:solidFill>
                          <a:latin typeface="Cambria Math"/>
                        </a:rPr>
                        <m:t>+0.2</m:t>
                      </m:r>
                      <m:r>
                        <a:rPr lang="zh-CN" altLang="en-US" sz="2400" b="0" i="1" dirty="0" smtClean="0">
                          <a:ln w="10160">
                            <a:solidFill>
                              <a:srgbClr val="28498B"/>
                            </a:solidFill>
                            <a:prstDash val="solid"/>
                          </a:ln>
                          <a:solidFill>
                            <a:srgbClr val="28498B"/>
                          </a:solidFill>
                          <a:latin typeface="Cambria Math"/>
                        </a:rPr>
                        <m:t>∗</m:t>
                      </m:r>
                      <m:r>
                        <a:rPr lang="zh-CN" altLang="en-US" sz="2400" i="1" dirty="0">
                          <a:ln w="10160">
                            <a:solidFill>
                              <a:srgbClr val="28498B"/>
                            </a:solidFill>
                            <a:prstDash val="solid"/>
                          </a:ln>
                          <a:solidFill>
                            <a:srgbClr val="28498B"/>
                          </a:solidFill>
                          <a:latin typeface="Cambria Math"/>
                        </a:rPr>
                        <m:t>人民民主</m:t>
                      </m:r>
                      <m:r>
                        <a:rPr lang="en-US" altLang="zh-CN" sz="2400" b="0" i="1" dirty="0" smtClean="0">
                          <a:ln w="10160">
                            <a:solidFill>
                              <a:srgbClr val="28498B"/>
                            </a:solidFill>
                            <a:prstDash val="solid"/>
                          </a:ln>
                          <a:solidFill>
                            <a:srgbClr val="28498B"/>
                          </a:solidFill>
                          <a:latin typeface="Cambria Math"/>
                        </a:rPr>
                        <m:t>+0.2</m:t>
                      </m:r>
                      <m:r>
                        <a:rPr lang="zh-CN" altLang="en-US" sz="2400" b="0" i="1" dirty="0" smtClean="0">
                          <a:ln w="10160">
                            <a:solidFill>
                              <a:srgbClr val="28498B"/>
                            </a:solidFill>
                            <a:prstDash val="solid"/>
                          </a:ln>
                          <a:solidFill>
                            <a:srgbClr val="28498B"/>
                          </a:solidFill>
                          <a:latin typeface="Cambria Math"/>
                        </a:rPr>
                        <m:t>∗</m:t>
                      </m:r>
                      <m:r>
                        <a:rPr lang="zh-CN" altLang="en-US" sz="2400" i="1" dirty="0">
                          <a:ln w="10160">
                            <a:solidFill>
                              <a:srgbClr val="28498B"/>
                            </a:solidFill>
                            <a:prstDash val="solid"/>
                          </a:ln>
                          <a:solidFill>
                            <a:srgbClr val="28498B"/>
                          </a:solidFill>
                          <a:latin typeface="Cambria Math"/>
                        </a:rPr>
                        <m:t>生活水平</m:t>
                      </m:r>
                      <m:r>
                        <a:rPr lang="en-US" altLang="zh-CN" sz="2400" b="0" i="1" dirty="0" smtClean="0">
                          <a:ln w="10160">
                            <a:solidFill>
                              <a:srgbClr val="28498B"/>
                            </a:solidFill>
                            <a:prstDash val="solid"/>
                          </a:ln>
                          <a:solidFill>
                            <a:srgbClr val="28498B"/>
                          </a:solidFill>
                          <a:latin typeface="Cambria Math"/>
                        </a:rPr>
                        <m:t>+0.4</m:t>
                      </m:r>
                      <m:r>
                        <a:rPr lang="zh-CN" altLang="en-US" sz="2400" b="0" i="1" dirty="0" smtClean="0">
                          <a:ln w="10160">
                            <a:solidFill>
                              <a:srgbClr val="28498B"/>
                            </a:solidFill>
                            <a:prstDash val="solid"/>
                          </a:ln>
                          <a:solidFill>
                            <a:srgbClr val="28498B"/>
                          </a:solidFill>
                          <a:latin typeface="Cambria Math"/>
                        </a:rPr>
                        <m:t>∗</m:t>
                      </m:r>
                      <m:r>
                        <a:rPr lang="zh-CN" altLang="en-US" sz="2400" i="1" dirty="0">
                          <a:ln w="10160">
                            <a:solidFill>
                              <a:srgbClr val="28498B"/>
                            </a:solidFill>
                            <a:prstDash val="solid"/>
                          </a:ln>
                          <a:solidFill>
                            <a:srgbClr val="28498B"/>
                          </a:solidFill>
                          <a:latin typeface="Cambria Math"/>
                        </a:rPr>
                        <m:t>文化软实力</m:t>
                      </m:r>
                    </m:oMath>
                  </m:oMathPara>
                </a14:m>
                <a:endParaRPr lang="en-US" altLang="zh-CN" sz="2400" dirty="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中的文档和主题都是通过类似以上的形式来表现的。</a:t>
                </a:r>
                <a:endParaRPr lang="en-US" altLang="zh-CN" sz="2400" dirty="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304384" y="1630363"/>
                <a:ext cx="8233542" cy="3780009"/>
              </a:xfrm>
              <a:prstGeom prst="rect">
                <a:avLst/>
              </a:prstGeom>
              <a:blipFill rotWithShape="1">
                <a:blip r:embed="rId4"/>
                <a:stretch>
                  <a:fillRect l="-1184" t="-1288" b="-2738"/>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10210322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04384" y="1630363"/>
            <a:ext cx="8233542" cy="3416320"/>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那么对于一般地文本建模的过程来说，上帝就有</a:t>
            </a:r>
            <a:r>
              <a:rPr lang="en-US" altLang="zh-CN" sz="2400" dirty="0" smtClean="0">
                <a:ln w="10160">
                  <a:solidFill>
                    <a:srgbClr val="28498B"/>
                  </a:solidFill>
                  <a:prstDash val="solid"/>
                </a:ln>
                <a:solidFill>
                  <a:srgbClr val="28498B"/>
                </a:solidFill>
              </a:rPr>
              <a:t>2</a:t>
            </a:r>
            <a:r>
              <a:rPr lang="zh-CN" altLang="en-US" sz="2400" dirty="0" smtClean="0">
                <a:ln w="10160">
                  <a:solidFill>
                    <a:srgbClr val="28498B"/>
                  </a:solidFill>
                  <a:prstDash val="solid"/>
                </a:ln>
                <a:solidFill>
                  <a:srgbClr val="28498B"/>
                </a:solidFill>
              </a:rPr>
              <a:t>种骰子：</a:t>
            </a:r>
            <a:endParaRPr lang="en-US" altLang="zh-CN" sz="2400" dirty="0" smtClean="0">
              <a:ln w="10160">
                <a:solidFill>
                  <a:srgbClr val="28498B"/>
                </a:solidFill>
                <a:prstDash val="solid"/>
              </a:ln>
              <a:solidFill>
                <a:srgbClr val="28498B"/>
              </a:solidFill>
            </a:endParaRPr>
          </a:p>
          <a:p>
            <a:pPr marL="342900" indent="-342900">
              <a:buFont typeface="Wingdings" panose="05000000000000000000" pitchFamily="2" charset="2"/>
              <a:buChar char="Ø"/>
            </a:pPr>
            <a:r>
              <a:rPr lang="zh-CN" altLang="en-US" sz="2400" dirty="0" smtClean="0">
                <a:ln w="10160">
                  <a:solidFill>
                    <a:srgbClr val="28498B"/>
                  </a:solidFill>
                  <a:prstDash val="solid"/>
                </a:ln>
                <a:solidFill>
                  <a:srgbClr val="28498B"/>
                </a:solidFill>
              </a:rPr>
              <a:t>文档</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主题骰子：骰子的每一个面上是一个主题，主题有</a:t>
            </a:r>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个，那么这个骰子就有</a:t>
            </a:r>
            <a:r>
              <a:rPr lang="en-US" altLang="zh-CN" sz="2400" dirty="0" smtClean="0">
                <a:ln w="10160">
                  <a:solidFill>
                    <a:srgbClr val="28498B"/>
                  </a:solidFill>
                  <a:prstDash val="solid"/>
                </a:ln>
                <a:solidFill>
                  <a:srgbClr val="28498B"/>
                </a:solidFill>
              </a:rPr>
              <a:t>K</a:t>
            </a:r>
            <a:r>
              <a:rPr lang="zh-CN" altLang="en-US" sz="2400" dirty="0">
                <a:ln w="10160">
                  <a:solidFill>
                    <a:srgbClr val="28498B"/>
                  </a:solidFill>
                  <a:prstDash val="solid"/>
                </a:ln>
                <a:solidFill>
                  <a:srgbClr val="28498B"/>
                </a:solidFill>
              </a:rPr>
              <a:t>个</a:t>
            </a:r>
            <a:r>
              <a:rPr lang="zh-CN" altLang="en-US" sz="2400" dirty="0" smtClean="0">
                <a:ln w="10160">
                  <a:solidFill>
                    <a:srgbClr val="28498B"/>
                  </a:solidFill>
                  <a:prstDash val="solid"/>
                </a:ln>
                <a:solidFill>
                  <a:srgbClr val="28498B"/>
                </a:solidFill>
              </a:rPr>
              <a:t>面。这样的骰子只有一个。</a:t>
            </a:r>
            <a:endParaRPr lang="en-US" altLang="zh-CN" sz="2400" dirty="0" smtClean="0">
              <a:ln w="10160">
                <a:solidFill>
                  <a:srgbClr val="28498B"/>
                </a:solidFill>
                <a:prstDash val="solid"/>
              </a:ln>
              <a:solidFill>
                <a:srgbClr val="28498B"/>
              </a:solidFill>
            </a:endParaRPr>
          </a:p>
          <a:p>
            <a:pPr marL="342900" indent="-342900">
              <a:buFont typeface="Wingdings" panose="05000000000000000000" pitchFamily="2" charset="2"/>
              <a:buChar char="Ø"/>
            </a:pPr>
            <a:r>
              <a:rPr lang="zh-CN" altLang="en-US" sz="2400" dirty="0" smtClean="0">
                <a:ln w="10160">
                  <a:solidFill>
                    <a:srgbClr val="28498B"/>
                  </a:solidFill>
                  <a:prstDash val="solid"/>
                </a:ln>
                <a:solidFill>
                  <a:srgbClr val="28498B"/>
                </a:solidFill>
              </a:rPr>
              <a:t>主题</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词汇骰子：骰子的每一个面上是一个词汇，每一个骰子有</a:t>
            </a:r>
            <a:r>
              <a:rPr lang="en-US" altLang="zh-CN" sz="2400" dirty="0" smtClean="0">
                <a:ln w="10160">
                  <a:solidFill>
                    <a:srgbClr val="28498B"/>
                  </a:solidFill>
                  <a:prstDash val="solid"/>
                </a:ln>
                <a:solidFill>
                  <a:srgbClr val="28498B"/>
                </a:solidFill>
              </a:rPr>
              <a:t>V</a:t>
            </a:r>
            <a:r>
              <a:rPr lang="zh-CN" altLang="en-US" sz="2400" dirty="0">
                <a:ln w="10160">
                  <a:solidFill>
                    <a:srgbClr val="28498B"/>
                  </a:solidFill>
                  <a:prstDash val="solid"/>
                </a:ln>
                <a:solidFill>
                  <a:srgbClr val="28498B"/>
                </a:solidFill>
              </a:rPr>
              <a:t>个</a:t>
            </a:r>
            <a:r>
              <a:rPr lang="zh-CN" altLang="en-US" sz="2400" dirty="0" smtClean="0">
                <a:ln w="10160">
                  <a:solidFill>
                    <a:srgbClr val="28498B"/>
                  </a:solidFill>
                  <a:prstDash val="solid"/>
                </a:ln>
                <a:solidFill>
                  <a:srgbClr val="28498B"/>
                </a:solidFill>
              </a:rPr>
              <a:t>面，表示该主题下的</a:t>
            </a:r>
            <a:r>
              <a:rPr lang="en-US" altLang="zh-CN" sz="2400" dirty="0" smtClean="0">
                <a:ln w="10160">
                  <a:solidFill>
                    <a:srgbClr val="28498B"/>
                  </a:solidFill>
                  <a:prstDash val="solid"/>
                </a:ln>
                <a:solidFill>
                  <a:srgbClr val="28498B"/>
                </a:solidFill>
              </a:rPr>
              <a:t>V</a:t>
            </a:r>
            <a:r>
              <a:rPr lang="zh-CN" altLang="en-US" sz="2400" dirty="0" smtClean="0">
                <a:ln w="10160">
                  <a:solidFill>
                    <a:srgbClr val="28498B"/>
                  </a:solidFill>
                  <a:prstDash val="solid"/>
                </a:ln>
                <a:solidFill>
                  <a:srgbClr val="28498B"/>
                </a:solidFill>
              </a:rPr>
              <a:t>个</a:t>
            </a:r>
            <a:r>
              <a:rPr lang="zh-CN" altLang="en-US" sz="2400" dirty="0">
                <a:ln w="10160">
                  <a:solidFill>
                    <a:srgbClr val="28498B"/>
                  </a:solidFill>
                  <a:prstDash val="solid"/>
                </a:ln>
                <a:solidFill>
                  <a:srgbClr val="28498B"/>
                </a:solidFill>
              </a:rPr>
              <a:t>词汇</a:t>
            </a:r>
            <a:r>
              <a:rPr lang="zh-CN" altLang="en-US" sz="2400" dirty="0" smtClean="0">
                <a:ln w="10160">
                  <a:solidFill>
                    <a:srgbClr val="28498B"/>
                  </a:solidFill>
                  <a:prstDash val="solid"/>
                </a:ln>
                <a:solidFill>
                  <a:srgbClr val="28498B"/>
                </a:solidFill>
              </a:rPr>
              <a:t>。这样</a:t>
            </a:r>
            <a:r>
              <a:rPr lang="zh-CN" altLang="en-US" sz="2400" dirty="0">
                <a:ln w="10160">
                  <a:solidFill>
                    <a:srgbClr val="28498B"/>
                  </a:solidFill>
                  <a:prstDash val="solid"/>
                </a:ln>
                <a:solidFill>
                  <a:srgbClr val="28498B"/>
                </a:solidFill>
              </a:rPr>
              <a:t>的骰子共有</a:t>
            </a:r>
            <a:r>
              <a:rPr lang="en-US" altLang="zh-CN" sz="2400" dirty="0">
                <a:ln w="10160">
                  <a:solidFill>
                    <a:srgbClr val="28498B"/>
                  </a:solidFill>
                  <a:prstDash val="solid"/>
                </a:ln>
                <a:solidFill>
                  <a:srgbClr val="28498B"/>
                </a:solidFill>
              </a:rPr>
              <a:t>K</a:t>
            </a:r>
            <a:r>
              <a:rPr lang="zh-CN" altLang="en-US" sz="2400" dirty="0">
                <a:ln w="10160">
                  <a:solidFill>
                    <a:srgbClr val="28498B"/>
                  </a:solidFill>
                  <a:prstDash val="solid"/>
                </a:ln>
                <a:solidFill>
                  <a:srgbClr val="28498B"/>
                </a:solidFill>
              </a:rPr>
              <a:t>个，对应</a:t>
            </a:r>
            <a:r>
              <a:rPr lang="en-US" altLang="zh-CN" sz="2400" dirty="0">
                <a:ln w="10160">
                  <a:solidFill>
                    <a:srgbClr val="28498B"/>
                  </a:solidFill>
                  <a:prstDash val="solid"/>
                </a:ln>
                <a:solidFill>
                  <a:srgbClr val="28498B"/>
                </a:solidFill>
              </a:rPr>
              <a:t>K</a:t>
            </a:r>
            <a:r>
              <a:rPr lang="zh-CN" altLang="en-US" sz="2400" dirty="0">
                <a:ln w="10160">
                  <a:solidFill>
                    <a:srgbClr val="28498B"/>
                  </a:solidFill>
                  <a:prstDash val="solid"/>
                </a:ln>
                <a:solidFill>
                  <a:srgbClr val="28498B"/>
                </a:solidFill>
              </a:rPr>
              <a:t>个主题的</a:t>
            </a:r>
            <a:r>
              <a:rPr lang="zh-CN" altLang="en-US" sz="2400" dirty="0" smtClean="0">
                <a:ln w="10160">
                  <a:solidFill>
                    <a:srgbClr val="28498B"/>
                  </a:solidFill>
                  <a:prstDash val="solid"/>
                </a:ln>
                <a:solidFill>
                  <a:srgbClr val="28498B"/>
                </a:solidFill>
              </a:rPr>
              <a:t>编号。</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p:txBody>
      </p:sp>
      <p:pic>
        <p:nvPicPr>
          <p:cNvPr id="1433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3768" y="4653136"/>
            <a:ext cx="3390900" cy="1190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6387550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04384" y="1630363"/>
            <a:ext cx="8233542" cy="1569660"/>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有了骰子之后，我们便用一个简单的模型产生文本。产生过程如下：</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p:txBody>
      </p:sp>
      <p:pic>
        <p:nvPicPr>
          <p:cNvPr id="1536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00" y="2708920"/>
            <a:ext cx="6467475" cy="4010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952886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04384" y="1630363"/>
            <a:ext cx="8233542" cy="830997"/>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图示如下：</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p:txBody>
      </p:sp>
      <p:pic>
        <p:nvPicPr>
          <p:cNvPr id="1638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5800" y="2230527"/>
            <a:ext cx="4676775" cy="2876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文本框 1"/>
          <p:cNvSpPr txBox="1"/>
          <p:nvPr/>
        </p:nvSpPr>
        <p:spPr>
          <a:xfrm>
            <a:off x="443322" y="5301208"/>
            <a:ext cx="8233542" cy="830997"/>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a:ln w="10160">
                  <a:solidFill>
                    <a:srgbClr val="28498B"/>
                  </a:solidFill>
                  <a:prstDash val="solid"/>
                </a:ln>
                <a:solidFill>
                  <a:srgbClr val="28498B"/>
                </a:solidFill>
              </a:rPr>
              <a:t>这</a:t>
            </a:r>
            <a:r>
              <a:rPr lang="zh-CN" altLang="en-US" sz="2400" dirty="0" smtClean="0">
                <a:ln w="10160">
                  <a:solidFill>
                    <a:srgbClr val="28498B"/>
                  </a:solidFill>
                  <a:prstDash val="solid"/>
                </a:ln>
                <a:solidFill>
                  <a:srgbClr val="28498B"/>
                </a:solidFill>
              </a:rPr>
              <a:t>是一个</a:t>
            </a:r>
            <a:r>
              <a:rPr lang="en-US" altLang="zh-CN" sz="2400" dirty="0" smtClean="0">
                <a:ln w="10160">
                  <a:solidFill>
                    <a:srgbClr val="28498B"/>
                  </a:solidFill>
                  <a:prstDash val="solid"/>
                </a:ln>
                <a:solidFill>
                  <a:srgbClr val="28498B"/>
                </a:solidFill>
              </a:rPr>
              <a:t>3</a:t>
            </a:r>
            <a:r>
              <a:rPr lang="zh-CN" altLang="en-US" sz="2400" dirty="0" smtClean="0">
                <a:ln w="10160">
                  <a:solidFill>
                    <a:srgbClr val="28498B"/>
                  </a:solidFill>
                  <a:prstDash val="solid"/>
                </a:ln>
                <a:solidFill>
                  <a:srgbClr val="28498B"/>
                </a:solidFill>
              </a:rPr>
              <a:t>层的结构。</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p:txBody>
      </p:sp>
    </p:spTree>
    <p:extLst>
      <p:ext uri="{BB962C8B-B14F-4D97-AF65-F5344CB8AC3E}">
        <p14:creationId xmlns:p14="http://schemas.microsoft.com/office/powerpoint/2010/main" val="41395426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作者简介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37773" y="1615092"/>
            <a:ext cx="8233542" cy="3416320"/>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David </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M. </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Blei</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LDA</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之</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父，普林斯顿计算机科学系，本文发表时为加州大学伯克利分校学者。</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Andrew Y. Ng</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：中文名吴</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恩达，美籍华裔，斯坦福大学计算机科学系和电子工程系，人工智能和机器学习领域国际上最权威的学者</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之一，在线</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教育平台</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Coursera</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的联合创始人。</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Michael I. Jordan</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：加州大学伯克利分校计算机科学部，人工智能领域专家。</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p:txBody>
      </p:sp>
      <p:pic>
        <p:nvPicPr>
          <p:cNvPr id="1229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4653136"/>
            <a:ext cx="1512168" cy="1905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1"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5856" y="4653136"/>
            <a:ext cx="1743075" cy="1971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2"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24128" y="4653136"/>
            <a:ext cx="1440160" cy="1971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146623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304384" y="1630363"/>
                <a:ext cx="8233542" cy="4310347"/>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骰子已经拥有，但是规则还不甚完善，比如按照贝叶斯学派观点，文档</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主题骰子和主题</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词汇骰子都是随机变量参数，应该具有先验分布。</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上文中还尚未明确解决“</a:t>
                </a:r>
                <a:r>
                  <a:rPr lang="zh-CN" altLang="en-US" sz="2400" dirty="0" smtClean="0">
                    <a:ln w="10160">
                      <a:solidFill>
                        <a:srgbClr val="FF0000"/>
                      </a:solidFill>
                      <a:prstDash val="solid"/>
                    </a:ln>
                    <a:solidFill>
                      <a:srgbClr val="FF0000"/>
                    </a:solidFill>
                  </a:rPr>
                  <a:t>制定一个特定的骰子</a:t>
                </a:r>
                <a:r>
                  <a:rPr lang="zh-CN" altLang="en-US" sz="2400" dirty="0" smtClean="0">
                    <a:ln w="10160">
                      <a:solidFill>
                        <a:srgbClr val="28498B"/>
                      </a:solidFill>
                      <a:prstDash val="solid"/>
                    </a:ln>
                    <a:solidFill>
                      <a:srgbClr val="28498B"/>
                    </a:solidFill>
                  </a:rPr>
                  <a:t>”的问题，而这个问题就需要用先验分布来解决。而这个先验分布在</a:t>
                </a:r>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里面就采用</a:t>
                </a:r>
                <a:r>
                  <a:rPr lang="en-US" altLang="zh-CN" sz="2400" dirty="0" err="1" smtClean="0">
                    <a:ln w="10160">
                      <a:solidFill>
                        <a:srgbClr val="FF0000"/>
                      </a:solidFill>
                      <a:prstDash val="solid"/>
                    </a:ln>
                    <a:solidFill>
                      <a:srgbClr val="FF0000"/>
                    </a:solidFill>
                  </a:rPr>
                  <a:t>Dirichlet</a:t>
                </a:r>
                <a:r>
                  <a:rPr lang="zh-CN" altLang="en-US" sz="2400" dirty="0" smtClean="0">
                    <a:ln w="10160">
                      <a:solidFill>
                        <a:srgbClr val="FF0000"/>
                      </a:solidFill>
                      <a:prstDash val="solid"/>
                    </a:ln>
                    <a:solidFill>
                      <a:srgbClr val="FF0000"/>
                    </a:solidFill>
                  </a:rPr>
                  <a:t>先验分布</a:t>
                </a:r>
                <a:r>
                  <a:rPr lang="zh-CN" altLang="en-US" sz="2400" dirty="0" smtClean="0">
                    <a:ln w="10160">
                      <a:solidFill>
                        <a:srgbClr val="28498B"/>
                      </a:solidFill>
                      <a:prstDash val="solid"/>
                    </a:ln>
                    <a:solidFill>
                      <a:srgbClr val="28498B"/>
                    </a:solidFill>
                  </a:rPr>
                  <a:t>。</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zh-CN" altLang="en-US" sz="2400" dirty="0">
                    <a:ln w="10160">
                      <a:solidFill>
                        <a:srgbClr val="28498B"/>
                      </a:solidFill>
                      <a:prstDash val="solid"/>
                    </a:ln>
                    <a:solidFill>
                      <a:srgbClr val="28498B"/>
                    </a:solidFill>
                  </a:rPr>
                  <a:t>令文档</a:t>
                </a:r>
                <a:r>
                  <a:rPr lang="en-US" altLang="zh-CN" sz="2400" dirty="0">
                    <a:ln w="10160">
                      <a:solidFill>
                        <a:srgbClr val="28498B"/>
                      </a:solidFill>
                      <a:prstDash val="solid"/>
                    </a:ln>
                    <a:solidFill>
                      <a:srgbClr val="28498B"/>
                    </a:solidFill>
                  </a:rPr>
                  <a:t>-</a:t>
                </a:r>
                <a:r>
                  <a:rPr lang="zh-CN" altLang="en-US" sz="2400" dirty="0">
                    <a:ln w="10160">
                      <a:solidFill>
                        <a:srgbClr val="28498B"/>
                      </a:solidFill>
                      <a:prstDash val="solid"/>
                    </a:ln>
                    <a:solidFill>
                      <a:srgbClr val="28498B"/>
                    </a:solidFill>
                  </a:rPr>
                  <a:t>主题分布</a:t>
                </a:r>
                <a:r>
                  <a:rPr lang="zh-CN" altLang="en-US" sz="2400" dirty="0" smtClean="0">
                    <a:ln w="10160">
                      <a:solidFill>
                        <a:srgbClr val="28498B"/>
                      </a:solidFill>
                      <a:prstDash val="solid"/>
                    </a:ln>
                    <a:solidFill>
                      <a:srgbClr val="28498B"/>
                    </a:solidFill>
                  </a:rPr>
                  <a:t>为</a:t>
                </a:r>
                <a14:m>
                  <m:oMath xmlns:m="http://schemas.openxmlformats.org/officeDocument/2006/math">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𝜃</m:t>
                        </m:r>
                      </m:e>
                    </m:acc>
                  </m:oMath>
                </a14:m>
                <a:r>
                  <a:rPr lang="zh-CN" altLang="en-US" sz="2400" dirty="0" smtClean="0">
                    <a:ln w="10160">
                      <a:solidFill>
                        <a:srgbClr val="28498B"/>
                      </a:solidFill>
                      <a:prstDash val="solid"/>
                    </a:ln>
                    <a:solidFill>
                      <a:srgbClr val="28498B"/>
                    </a:solidFill>
                  </a:rPr>
                  <a:t>，</a:t>
                </a:r>
                <a:r>
                  <a:rPr lang="zh-CN" altLang="en-US" sz="2400" dirty="0">
                    <a:ln w="10160">
                      <a:solidFill>
                        <a:srgbClr val="28498B"/>
                      </a:solidFill>
                      <a:prstDash val="solid"/>
                    </a:ln>
                    <a:solidFill>
                      <a:srgbClr val="28498B"/>
                    </a:solidFill>
                  </a:rPr>
                  <a:t>主题</a:t>
                </a:r>
                <a:r>
                  <a:rPr lang="en-US" altLang="zh-CN" sz="2400" dirty="0">
                    <a:ln w="10160">
                      <a:solidFill>
                        <a:srgbClr val="28498B"/>
                      </a:solidFill>
                      <a:prstDash val="solid"/>
                    </a:ln>
                    <a:solidFill>
                      <a:srgbClr val="28498B"/>
                    </a:solidFill>
                  </a:rPr>
                  <a:t>-</a:t>
                </a:r>
                <a:r>
                  <a:rPr lang="zh-CN" altLang="en-US" sz="2400" dirty="0">
                    <a:ln w="10160">
                      <a:solidFill>
                        <a:srgbClr val="28498B"/>
                      </a:solidFill>
                      <a:prstDash val="solid"/>
                    </a:ln>
                    <a:solidFill>
                      <a:srgbClr val="28498B"/>
                    </a:solidFill>
                  </a:rPr>
                  <a:t>词汇的分布</a:t>
                </a:r>
                <a:r>
                  <a:rPr lang="zh-CN" altLang="en-US" sz="2400" dirty="0" smtClean="0">
                    <a:ln w="10160">
                      <a:solidFill>
                        <a:srgbClr val="28498B"/>
                      </a:solidFill>
                      <a:prstDash val="solid"/>
                    </a:ln>
                    <a:solidFill>
                      <a:srgbClr val="28498B"/>
                    </a:solidFill>
                  </a:rPr>
                  <a:t>为</a:t>
                </a:r>
                <a14:m>
                  <m:oMath xmlns:m="http://schemas.openxmlformats.org/officeDocument/2006/math">
                    <m:acc>
                      <m:accPr>
                        <m:chr m:val="⃗"/>
                        <m:ctrlPr>
                          <a:rPr lang="zh-CN" altLang="en-US" sz="2400" i="1" smtClean="0">
                            <a:ln w="10160">
                              <a:solidFill>
                                <a:srgbClr val="28498B"/>
                              </a:solidFill>
                              <a:prstDash val="solid"/>
                            </a:ln>
                            <a:solidFill>
                              <a:srgbClr val="28498B"/>
                            </a:solidFill>
                            <a:latin typeface="Cambria Math"/>
                          </a:rPr>
                        </m:ctrlPr>
                      </m:accPr>
                      <m:e>
                        <m:r>
                          <a:rPr lang="zh-CN" altLang="en-US" sz="2400" i="1" smtClean="0">
                            <a:ln w="10160">
                              <a:solidFill>
                                <a:srgbClr val="28498B"/>
                              </a:solidFill>
                              <a:prstDash val="solid"/>
                            </a:ln>
                            <a:solidFill>
                              <a:srgbClr val="28498B"/>
                            </a:solidFill>
                            <a:latin typeface="Cambria Math"/>
                          </a:rPr>
                          <m:t>𝜑</m:t>
                        </m:r>
                      </m:e>
                    </m:acc>
                  </m:oMath>
                </a14:m>
                <a:r>
                  <a:rPr lang="zh-CN" altLang="en-US" sz="2400" dirty="0" smtClean="0">
                    <a:ln w="10160">
                      <a:solidFill>
                        <a:srgbClr val="28498B"/>
                      </a:solidFill>
                      <a:prstDash val="solid"/>
                    </a:ln>
                    <a:solidFill>
                      <a:srgbClr val="28498B"/>
                    </a:solidFill>
                  </a:rPr>
                  <a:t>，则</a:t>
                </a:r>
                <a:endParaRPr lang="en-US" altLang="zh-CN" sz="2400" dirty="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𝜃</m:t>
                          </m:r>
                        </m:e>
                      </m:acc>
                      <m:r>
                        <a:rPr lang="en-US" altLang="zh-CN" sz="2400" i="1">
                          <a:ln w="10160">
                            <a:solidFill>
                              <a:srgbClr val="28498B"/>
                            </a:solidFill>
                            <a:prstDash val="solid"/>
                          </a:ln>
                          <a:solidFill>
                            <a:srgbClr val="28498B"/>
                          </a:solidFill>
                          <a:latin typeface="Cambria Math"/>
                        </a:rPr>
                        <m:t>~ </m:t>
                      </m:r>
                      <m:r>
                        <m:rPr>
                          <m:sty m:val="p"/>
                        </m:rPr>
                        <a:rPr lang="en-US" altLang="zh-CN" sz="2400" i="1">
                          <a:ln w="10160">
                            <a:solidFill>
                              <a:srgbClr val="28498B"/>
                            </a:solidFill>
                            <a:prstDash val="solid"/>
                          </a:ln>
                          <a:solidFill>
                            <a:srgbClr val="28498B"/>
                          </a:solidFill>
                          <a:latin typeface="Cambria Math"/>
                        </a:rPr>
                        <m:t>Dir</m:t>
                      </m:r>
                      <m:r>
                        <a:rPr lang="en-US" altLang="zh-CN" sz="2400" i="1">
                          <a:ln w="10160">
                            <a:solidFill>
                              <a:srgbClr val="28498B"/>
                            </a:solidFill>
                            <a:prstDash val="solid"/>
                          </a:ln>
                          <a:solidFill>
                            <a:srgbClr val="28498B"/>
                          </a:solidFill>
                          <a:latin typeface="Cambria Math"/>
                        </a:rPr>
                        <m:t>(</m:t>
                      </m:r>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𝛼</m:t>
                          </m:r>
                        </m:e>
                      </m:acc>
                      <m:r>
                        <a:rPr lang="en-US" altLang="zh-CN" sz="2400" i="1">
                          <a:ln w="10160">
                            <a:solidFill>
                              <a:srgbClr val="28498B"/>
                            </a:solidFill>
                            <a:prstDash val="solid"/>
                          </a:ln>
                          <a:solidFill>
                            <a:srgbClr val="28498B"/>
                          </a:solidFill>
                          <a:latin typeface="Cambria Math"/>
                        </a:rPr>
                        <m:t>)</m:t>
                      </m:r>
                    </m:oMath>
                  </m:oMathPara>
                </a14:m>
                <a:endParaRPr lang="en-US" altLang="zh-CN" sz="2400" dirty="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𝜑</m:t>
                          </m:r>
                        </m:e>
                      </m:acc>
                      <m:r>
                        <a:rPr lang="en-US" altLang="zh-CN" sz="2400" i="1">
                          <a:ln w="10160">
                            <a:solidFill>
                              <a:srgbClr val="28498B"/>
                            </a:solidFill>
                            <a:prstDash val="solid"/>
                          </a:ln>
                          <a:solidFill>
                            <a:srgbClr val="28498B"/>
                          </a:solidFill>
                          <a:latin typeface="Cambria Math"/>
                        </a:rPr>
                        <m:t>~ </m:t>
                      </m:r>
                      <m:r>
                        <m:rPr>
                          <m:sty m:val="p"/>
                        </m:rPr>
                        <a:rPr lang="en-US" altLang="zh-CN" sz="2400" i="1">
                          <a:ln w="10160">
                            <a:solidFill>
                              <a:srgbClr val="28498B"/>
                            </a:solidFill>
                            <a:prstDash val="solid"/>
                          </a:ln>
                          <a:solidFill>
                            <a:srgbClr val="28498B"/>
                          </a:solidFill>
                          <a:latin typeface="Cambria Math"/>
                        </a:rPr>
                        <m:t>Dir</m:t>
                      </m:r>
                      <m:r>
                        <a:rPr lang="en-US" altLang="zh-CN" sz="2400" i="1">
                          <a:ln w="10160">
                            <a:solidFill>
                              <a:srgbClr val="28498B"/>
                            </a:solidFill>
                            <a:prstDash val="solid"/>
                          </a:ln>
                          <a:solidFill>
                            <a:srgbClr val="28498B"/>
                          </a:solidFill>
                          <a:latin typeface="Cambria Math"/>
                        </a:rPr>
                        <m:t>(</m:t>
                      </m:r>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𝛽</m:t>
                          </m:r>
                        </m:e>
                      </m:acc>
                      <m:r>
                        <a:rPr lang="en-US" altLang="zh-CN" sz="2400" i="1">
                          <a:ln w="10160">
                            <a:solidFill>
                              <a:srgbClr val="28498B"/>
                            </a:solidFill>
                            <a:prstDash val="solid"/>
                          </a:ln>
                          <a:solidFill>
                            <a:srgbClr val="28498B"/>
                          </a:solidFill>
                          <a:latin typeface="Cambria Math"/>
                        </a:rPr>
                        <m:t>)</m:t>
                      </m:r>
                    </m:oMath>
                  </m:oMathPara>
                </a14:m>
                <a:endParaRPr lang="en-US" altLang="zh-CN" sz="2400" dirty="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304384" y="1630363"/>
                <a:ext cx="8233542" cy="4310347"/>
              </a:xfrm>
              <a:prstGeom prst="rect">
                <a:avLst/>
              </a:prstGeom>
              <a:blipFill rotWithShape="1">
                <a:blip r:embed="rId4"/>
                <a:stretch>
                  <a:fillRect l="-1184" t="-1130"/>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2677768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04384" y="1630363"/>
            <a:ext cx="8233542" cy="46166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则文档的生成过程如下：</a:t>
            </a:r>
            <a:endParaRPr lang="en-US" altLang="zh-CN" sz="2400" dirty="0" smtClean="0">
              <a:ln w="10160">
                <a:solidFill>
                  <a:srgbClr val="28498B"/>
                </a:solidFill>
                <a:prstDash val="solid"/>
              </a:ln>
              <a:solidFill>
                <a:srgbClr val="28498B"/>
              </a:solidFill>
            </a:endParaRPr>
          </a:p>
        </p:txBody>
      </p:sp>
      <p:pic>
        <p:nvPicPr>
          <p:cNvPr id="174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3605" y="2276872"/>
            <a:ext cx="6515100" cy="3838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243117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04384" y="1630363"/>
            <a:ext cx="8233542" cy="46166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图示如下：</a:t>
            </a:r>
            <a:endParaRPr lang="en-US" altLang="zh-CN" sz="2400" dirty="0" smtClean="0">
              <a:ln w="10160">
                <a:solidFill>
                  <a:srgbClr val="28498B"/>
                </a:solidFill>
                <a:prstDash val="solid"/>
              </a:ln>
              <a:solidFill>
                <a:srgbClr val="28498B"/>
              </a:solidFill>
            </a:endParaRPr>
          </a:p>
        </p:txBody>
      </p:sp>
      <p:pic>
        <p:nvPicPr>
          <p:cNvPr id="1843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6868" y="2505470"/>
            <a:ext cx="5886450" cy="3381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7062743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04384" y="1630363"/>
            <a:ext cx="8233542" cy="461665"/>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物理模型</a:t>
            </a:r>
            <a:endParaRPr lang="en-US" altLang="zh-CN" sz="2400" dirty="0" smtClean="0">
              <a:ln w="10160">
                <a:solidFill>
                  <a:srgbClr val="28498B"/>
                </a:solidFill>
                <a:prstDash val="solid"/>
              </a:ln>
              <a:solidFill>
                <a:srgbClr val="28498B"/>
              </a:solidFill>
            </a:endParaRPr>
          </a:p>
        </p:txBody>
      </p:sp>
      <p:pic>
        <p:nvPicPr>
          <p:cNvPr id="19458" name="Picture 2" descr="lda-graph-model"/>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15270" y="2420888"/>
            <a:ext cx="3438525" cy="2924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36871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6864672"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304384" y="1630363"/>
                <a:ext cx="8233542" cy="4093878"/>
              </a:xfrm>
              <a:prstGeom prst="rect">
                <a:avLst/>
              </a:prstGeom>
              <a:noFill/>
              <a:effectLst>
                <a:innerShdw blurRad="63500" dist="50800" dir="2700000">
                  <a:prstClr val="black">
                    <a:alpha val="50000"/>
                  </a:prstClr>
                </a:innerShdw>
              </a:effectLst>
            </p:spPr>
            <p:txBody>
              <a:bodyPr wrap="square" rtlCol="0">
                <a:spAutoFit/>
              </a:bodyPr>
              <a:lstStyle/>
              <a:p>
                <a:pPr marL="342900" indent="-342900">
                  <a:buFont typeface="Wingdings" panose="05000000000000000000" pitchFamily="2" charset="2"/>
                  <a:buChar char="Ø"/>
                </a:pP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从</a:t>
                </a:r>
                <a14:m>
                  <m:oMath xmlns:m="http://schemas.openxmlformats.org/officeDocument/2006/math">
                    <m:acc>
                      <m:accPr>
                        <m:chr m:val="⃗"/>
                        <m:ctrlPr>
                          <a:rPr lang="zh-CN" altLang="en-US" sz="2400" i="1" smtClean="0">
                            <a:ln w="10160">
                              <a:solidFill>
                                <a:srgbClr val="28498B"/>
                              </a:solidFill>
                              <a:prstDash val="solid"/>
                            </a:ln>
                            <a:solidFill>
                              <a:srgbClr val="28498B"/>
                            </a:solidFill>
                            <a:latin typeface="Cambria Math"/>
                          </a:rPr>
                        </m:ctrlPr>
                      </m:accPr>
                      <m:e>
                        <m:r>
                          <a:rPr lang="zh-CN" altLang="en-US" sz="2400" i="1" smtClean="0">
                            <a:ln w="10160">
                              <a:solidFill>
                                <a:srgbClr val="28498B"/>
                              </a:solidFill>
                              <a:prstDash val="solid"/>
                            </a:ln>
                            <a:solidFill>
                              <a:srgbClr val="28498B"/>
                            </a:solidFill>
                            <a:latin typeface="Cambria Math"/>
                          </a:rPr>
                          <m:t>𝛼</m:t>
                        </m:r>
                      </m:e>
                    </m:acc>
                    <m:r>
                      <a:rPr lang="zh-CN" altLang="en-US" sz="2400" b="0" i="1" smtClean="0">
                        <a:ln w="10160">
                          <a:solidFill>
                            <a:srgbClr val="28498B"/>
                          </a:solidFill>
                          <a:prstDash val="solid"/>
                        </a:ln>
                        <a:solidFill>
                          <a:srgbClr val="28498B"/>
                        </a:solidFill>
                        <a:latin typeface="Cambria Math"/>
                      </a:rPr>
                      <m:t>→</m:t>
                    </m:r>
                    <m:sSub>
                      <m:sSubPr>
                        <m:ctrlPr>
                          <a:rPr lang="en-US" altLang="zh-CN" sz="2400" b="0" i="1" smtClean="0">
                            <a:ln w="10160">
                              <a:solidFill>
                                <a:srgbClr val="28498B"/>
                              </a:solidFill>
                              <a:prstDash val="solid"/>
                            </a:ln>
                            <a:solidFill>
                              <a:srgbClr val="28498B"/>
                            </a:solidFill>
                            <a:latin typeface="Cambria Math"/>
                          </a:rPr>
                        </m:ctrlPr>
                      </m:sSubPr>
                      <m:e>
                        <m:acc>
                          <m:accPr>
                            <m:chr m:val="⃗"/>
                            <m:ctrlPr>
                              <a:rPr lang="en-US" altLang="zh-CN" sz="2400" b="0" i="1" smtClean="0">
                                <a:ln w="10160">
                                  <a:solidFill>
                                    <a:srgbClr val="28498B"/>
                                  </a:solidFill>
                                  <a:prstDash val="solid"/>
                                </a:ln>
                                <a:solidFill>
                                  <a:srgbClr val="28498B"/>
                                </a:solidFill>
                                <a:latin typeface="Cambria Math"/>
                              </a:rPr>
                            </m:ctrlPr>
                          </m:accPr>
                          <m:e>
                            <m:r>
                              <a:rPr lang="zh-CN" altLang="en-US" sz="2400" b="0" i="1" smtClean="0">
                                <a:ln w="10160">
                                  <a:solidFill>
                                    <a:srgbClr val="28498B"/>
                                  </a:solidFill>
                                  <a:prstDash val="solid"/>
                                </a:ln>
                                <a:solidFill>
                                  <a:srgbClr val="28498B"/>
                                </a:solidFill>
                                <a:latin typeface="Cambria Math"/>
                              </a:rPr>
                              <m:t>𝜃</m:t>
                            </m:r>
                          </m:e>
                        </m:acc>
                      </m:e>
                      <m:sub>
                        <m:r>
                          <a:rPr lang="en-US" altLang="zh-CN" sz="2400" b="0" i="1" smtClean="0">
                            <a:ln w="10160">
                              <a:solidFill>
                                <a:srgbClr val="28498B"/>
                              </a:solidFill>
                              <a:prstDash val="solid"/>
                            </a:ln>
                            <a:solidFill>
                              <a:srgbClr val="28498B"/>
                            </a:solidFill>
                            <a:latin typeface="Cambria Math"/>
                          </a:rPr>
                          <m:t>𝑚</m:t>
                        </m:r>
                      </m:sub>
                    </m:sSub>
                    <m:r>
                      <a:rPr lang="zh-CN" altLang="en-US" sz="2400" b="0" i="1" smtClean="0">
                        <a:ln w="10160">
                          <a:solidFill>
                            <a:srgbClr val="28498B"/>
                          </a:solidFill>
                          <a:prstDash val="solid"/>
                        </a:ln>
                        <a:solidFill>
                          <a:srgbClr val="28498B"/>
                        </a:solidFill>
                        <a:latin typeface="Cambria Math"/>
                      </a:rPr>
                      <m:t>→</m:t>
                    </m:r>
                    <m:sSub>
                      <m:sSubPr>
                        <m:ctrlPr>
                          <a:rPr lang="en-US" altLang="zh-CN" sz="2400" b="0" i="1" smtClean="0">
                            <a:ln w="10160">
                              <a:solidFill>
                                <a:srgbClr val="28498B"/>
                              </a:solidFill>
                              <a:prstDash val="solid"/>
                            </a:ln>
                            <a:solidFill>
                              <a:srgbClr val="28498B"/>
                            </a:solidFill>
                            <a:latin typeface="Cambria Math"/>
                          </a:rPr>
                        </m:ctrlPr>
                      </m:sSubPr>
                      <m:e>
                        <m:r>
                          <a:rPr lang="en-US" altLang="zh-CN" sz="2400" b="0" i="1" smtClean="0">
                            <a:ln w="10160">
                              <a:solidFill>
                                <a:srgbClr val="28498B"/>
                              </a:solidFill>
                              <a:prstDash val="solid"/>
                            </a:ln>
                            <a:solidFill>
                              <a:srgbClr val="28498B"/>
                            </a:solidFill>
                            <a:latin typeface="Cambria Math"/>
                          </a:rPr>
                          <m:t>𝑧</m:t>
                        </m:r>
                      </m:e>
                      <m:sub>
                        <m:r>
                          <a:rPr lang="en-US" altLang="zh-CN" sz="2400" b="0" i="1" smtClean="0">
                            <a:ln w="10160">
                              <a:solidFill>
                                <a:srgbClr val="28498B"/>
                              </a:solidFill>
                              <a:prstDash val="solid"/>
                            </a:ln>
                            <a:solidFill>
                              <a:srgbClr val="28498B"/>
                            </a:solidFill>
                            <a:latin typeface="Cambria Math"/>
                          </a:rPr>
                          <m:t>𝑚</m:t>
                        </m:r>
                        <m:r>
                          <a:rPr lang="en-US" altLang="zh-CN" sz="2400" b="0" i="1" smtClean="0">
                            <a:ln w="10160">
                              <a:solidFill>
                                <a:srgbClr val="28498B"/>
                              </a:solidFill>
                              <a:prstDash val="solid"/>
                            </a:ln>
                            <a:solidFill>
                              <a:srgbClr val="28498B"/>
                            </a:solidFill>
                            <a:latin typeface="Cambria Math"/>
                          </a:rPr>
                          <m:t>,   </m:t>
                        </m:r>
                        <m:r>
                          <a:rPr lang="en-US" altLang="zh-CN" sz="2400" b="0" i="1" smtClean="0">
                            <a:ln w="10160">
                              <a:solidFill>
                                <a:srgbClr val="28498B"/>
                              </a:solidFill>
                              <a:prstDash val="solid"/>
                            </a:ln>
                            <a:solidFill>
                              <a:srgbClr val="28498B"/>
                            </a:solidFill>
                            <a:latin typeface="Cambria Math"/>
                          </a:rPr>
                          <m:t>𝑛</m:t>
                        </m:r>
                      </m:sub>
                    </m:sSub>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这个过程表示先从第一个坛子里抽出一个文档</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主题骰子</a:t>
                </a:r>
                <a14:m>
                  <m:oMath xmlns:m="http://schemas.openxmlformats.org/officeDocument/2006/math">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𝜃</m:t>
                            </m:r>
                          </m:e>
                        </m:acc>
                      </m:e>
                      <m:sub>
                        <m:r>
                          <a:rPr lang="en-US" altLang="zh-CN" sz="2400" i="1">
                            <a:ln w="10160">
                              <a:solidFill>
                                <a:srgbClr val="28498B"/>
                              </a:solidFill>
                              <a:prstDash val="solid"/>
                            </a:ln>
                            <a:solidFill>
                              <a:srgbClr val="28498B"/>
                            </a:solidFill>
                            <a:latin typeface="Cambria Math"/>
                          </a:rPr>
                          <m:t>𝑚</m:t>
                        </m:r>
                      </m:sub>
                    </m:sSub>
                    <m:r>
                      <a:rPr lang="en-US" altLang="zh-CN" sz="2400" i="1">
                        <a:ln w="10160">
                          <a:solidFill>
                            <a:srgbClr val="28498B"/>
                          </a:solidFill>
                          <a:prstDash val="solid"/>
                        </a:ln>
                        <a:solidFill>
                          <a:srgbClr val="28498B"/>
                        </a:solidFill>
                        <a:latin typeface="Cambria Math"/>
                      </a:rPr>
                      <m:t> </m:t>
                    </m:r>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，抽取的过程服从</a:t>
                </a:r>
                <a:r>
                  <a:rPr lang="en-US" altLang="zh-CN" sz="2400" dirty="0" err="1"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Dirichlet</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先验</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分布，且这个分布的先验参数为</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𝛼</m:t>
                        </m:r>
                      </m:e>
                    </m:acc>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。然后投掷这颗骰子生成</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该文档</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即第</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m</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个文档</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中的第</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n</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个词的主题</a:t>
                </a:r>
                <a:r>
                  <a:rPr lang="zh-CN" altLang="en-US" sz="2400" dirty="0" smtClean="0">
                    <a:ln w="10160">
                      <a:solidFill>
                        <a:srgbClr val="00B050"/>
                      </a:solidFill>
                      <a:prstDash val="solid"/>
                    </a:ln>
                    <a:solidFill>
                      <a:srgbClr val="00B050"/>
                    </a:solidFill>
                    <a:latin typeface="Times New Roman" panose="02020603050405020304" pitchFamily="18" charset="0"/>
                    <a:cs typeface="Times New Roman" panose="02020603050405020304" pitchFamily="18" charset="0"/>
                  </a:rPr>
                  <a:t>的主题编号</a:t>
                </a:r>
                <a14:m>
                  <m:oMath xmlns:m="http://schemas.openxmlformats.org/officeDocument/2006/math">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𝑧</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从</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smtClean="0">
                            <a:ln w="10160">
                              <a:solidFill>
                                <a:srgbClr val="28498B"/>
                              </a:solidFill>
                              <a:prstDash val="solid"/>
                            </a:ln>
                            <a:solidFill>
                              <a:srgbClr val="28498B"/>
                            </a:solidFill>
                            <a:latin typeface="Cambria Math"/>
                          </a:rPr>
                          <m:t>𝛽</m:t>
                        </m:r>
                      </m:e>
                    </m:acc>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smtClean="0">
                                <a:ln w="10160">
                                  <a:solidFill>
                                    <a:srgbClr val="28498B"/>
                                  </a:solidFill>
                                  <a:prstDash val="solid"/>
                                </a:ln>
                                <a:solidFill>
                                  <a:srgbClr val="28498B"/>
                                </a:solidFill>
                                <a:latin typeface="Cambria Math"/>
                              </a:rPr>
                              <m:t>𝜑</m:t>
                            </m:r>
                          </m:e>
                        </m:acc>
                      </m:e>
                      <m:sub>
                        <m:r>
                          <a:rPr lang="en-US" altLang="zh-CN" sz="2400" b="0" i="1" smtClean="0">
                            <a:ln w="10160">
                              <a:solidFill>
                                <a:srgbClr val="28498B"/>
                              </a:solidFill>
                              <a:prstDash val="solid"/>
                            </a:ln>
                            <a:solidFill>
                              <a:srgbClr val="28498B"/>
                            </a:solidFill>
                            <a:latin typeface="Cambria Math"/>
                          </a:rPr>
                          <m:t>𝑘</m:t>
                        </m:r>
                      </m:sub>
                    </m:sSub>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b="0" i="1" smtClean="0">
                            <a:ln w="10160">
                              <a:solidFill>
                                <a:srgbClr val="28498B"/>
                              </a:solidFill>
                              <a:prstDash val="solid"/>
                            </a:ln>
                            <a:solidFill>
                              <a:srgbClr val="28498B"/>
                            </a:solidFill>
                            <a:latin typeface="Cambria Math"/>
                          </a:rPr>
                          <m:t>𝑤</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r>
                      <a:rPr lang="en-US" altLang="zh-CN" sz="2400" b="0" i="1" smtClean="0">
                        <a:ln w="10160">
                          <a:solidFill>
                            <a:srgbClr val="28498B"/>
                          </a:solidFill>
                          <a:prstDash val="solid"/>
                        </a:ln>
                        <a:solidFill>
                          <a:srgbClr val="28498B"/>
                        </a:solidFill>
                        <a:latin typeface="Cambria Math"/>
                      </a:rPr>
                      <m:t>|</m:t>
                    </m:r>
                    <m:r>
                      <a:rPr lang="en-US" altLang="zh-CN" sz="2400" b="0" i="1" smtClean="0">
                        <a:ln w="10160">
                          <a:solidFill>
                            <a:srgbClr val="28498B"/>
                          </a:solidFill>
                          <a:prstDash val="solid"/>
                        </a:ln>
                        <a:solidFill>
                          <a:srgbClr val="28498B"/>
                        </a:solidFill>
                        <a:latin typeface="Cambria Math"/>
                      </a:rPr>
                      <m:t>𝑘</m:t>
                    </m:r>
                    <m:r>
                      <a:rPr lang="en-US" altLang="zh-CN" sz="2400" b="0" i="1" smtClean="0">
                        <a:ln w="10160">
                          <a:solidFill>
                            <a:srgbClr val="28498B"/>
                          </a:solidFill>
                          <a:prstDash val="solid"/>
                        </a:ln>
                        <a:solidFill>
                          <a:srgbClr val="28498B"/>
                        </a:solidFill>
                        <a:latin typeface="Cambria Math"/>
                      </a:rPr>
                      <m:t>=</m:t>
                    </m:r>
                    <m:sSub>
                      <m:sSubPr>
                        <m:ctrlPr>
                          <a:rPr lang="en-US" altLang="zh-CN" sz="2400" b="0" i="1" smtClean="0">
                            <a:ln w="10160">
                              <a:solidFill>
                                <a:srgbClr val="28498B"/>
                              </a:solidFill>
                              <a:prstDash val="solid"/>
                            </a:ln>
                            <a:solidFill>
                              <a:srgbClr val="28498B"/>
                            </a:solidFill>
                            <a:latin typeface="Cambria Math"/>
                          </a:rPr>
                        </m:ctrlPr>
                      </m:sSubPr>
                      <m:e>
                        <m:r>
                          <a:rPr lang="en-US" altLang="zh-CN" sz="2400" b="0" i="1" smtClean="0">
                            <a:ln w="10160">
                              <a:solidFill>
                                <a:srgbClr val="28498B"/>
                              </a:solidFill>
                              <a:prstDash val="solid"/>
                            </a:ln>
                            <a:solidFill>
                              <a:srgbClr val="28498B"/>
                            </a:solidFill>
                            <a:latin typeface="Cambria Math"/>
                          </a:rPr>
                          <m:t>𝑧</m:t>
                        </m:r>
                      </m:e>
                      <m:sub>
                        <m:r>
                          <a:rPr lang="en-US" altLang="zh-CN" sz="2400" b="0" i="1" smtClean="0">
                            <a:ln w="10160">
                              <a:solidFill>
                                <a:srgbClr val="28498B"/>
                              </a:solidFill>
                              <a:prstDash val="solid"/>
                            </a:ln>
                            <a:solidFill>
                              <a:srgbClr val="28498B"/>
                            </a:solidFill>
                            <a:latin typeface="Cambria Math"/>
                          </a:rPr>
                          <m:t>𝑚</m:t>
                        </m:r>
                        <m:r>
                          <a:rPr lang="en-US" altLang="zh-CN" sz="2400" b="0" i="1" smtClean="0">
                            <a:ln w="10160">
                              <a:solidFill>
                                <a:srgbClr val="28498B"/>
                              </a:solidFill>
                              <a:prstDash val="solid"/>
                            </a:ln>
                            <a:solidFill>
                              <a:srgbClr val="28498B"/>
                            </a:solidFill>
                            <a:latin typeface="Cambria Math"/>
                          </a:rPr>
                          <m:t>, </m:t>
                        </m:r>
                        <m:r>
                          <a:rPr lang="en-US" altLang="zh-CN" sz="2400" b="0" i="1" smtClean="0">
                            <a:ln w="10160">
                              <a:solidFill>
                                <a:srgbClr val="28498B"/>
                              </a:solidFill>
                              <a:prstDash val="solid"/>
                            </a:ln>
                            <a:solidFill>
                              <a:srgbClr val="28498B"/>
                            </a:solidFill>
                            <a:latin typeface="Cambria Math"/>
                          </a:rPr>
                          <m:t>𝑛</m:t>
                        </m:r>
                      </m:sub>
                    </m:sSub>
                  </m:oMath>
                </a14:m>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这个过程</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表示在</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K</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个主题</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词汇</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骰子</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𝜑</m:t>
                        </m:r>
                      </m:e>
                    </m:acc>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中，挑选出编号为</a:t>
                </a:r>
                <a14:m>
                  <m:oMath xmlns:m="http://schemas.openxmlformats.org/officeDocument/2006/math">
                    <m:r>
                      <a:rPr lang="en-US" altLang="zh-CN" sz="2400" i="1">
                        <a:ln w="10160">
                          <a:solidFill>
                            <a:srgbClr val="28498B"/>
                          </a:solidFill>
                          <a:prstDash val="solid"/>
                        </a:ln>
                        <a:solidFill>
                          <a:srgbClr val="28498B"/>
                        </a:solidFill>
                        <a:latin typeface="Cambria Math"/>
                      </a:rPr>
                      <m:t>𝑘</m:t>
                    </m:r>
                    <m:r>
                      <a:rPr lang="en-US" altLang="zh-CN"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𝑧</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的那一个</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骰子</a:t>
                </a:r>
                <a14:m>
                  <m:oMath xmlns:m="http://schemas.openxmlformats.org/officeDocument/2006/math">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𝜑</m:t>
                            </m:r>
                          </m:e>
                        </m:acc>
                      </m:e>
                      <m:sub>
                        <m:r>
                          <a:rPr lang="en-US" altLang="zh-CN" sz="2400" i="1">
                            <a:ln w="10160">
                              <a:solidFill>
                                <a:srgbClr val="28498B"/>
                              </a:solidFill>
                              <a:prstDash val="solid"/>
                            </a:ln>
                            <a:solidFill>
                              <a:srgbClr val="28498B"/>
                            </a:solidFill>
                            <a:latin typeface="Cambria Math"/>
                          </a:rPr>
                          <m:t>𝑘</m:t>
                        </m:r>
                      </m:sub>
                    </m:sSub>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进行投掷，然后生成</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第</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m</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篇文章的第</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n</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个词</a:t>
                </a:r>
                <a14:m>
                  <m:oMath xmlns:m="http://schemas.openxmlformats.org/officeDocument/2006/math">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𝑤</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，挑选这个骰子的过程也服从</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Dirichlet</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先验分布，且这个分布的先验参数为</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smtClean="0">
                            <a:ln w="10160">
                              <a:solidFill>
                                <a:srgbClr val="28498B"/>
                              </a:solidFill>
                              <a:prstDash val="solid"/>
                            </a:ln>
                            <a:solidFill>
                              <a:srgbClr val="28498B"/>
                            </a:solidFill>
                            <a:latin typeface="Cambria Math"/>
                          </a:rPr>
                          <m:t>𝛽</m:t>
                        </m:r>
                      </m:e>
                    </m:acc>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304384" y="1630363"/>
                <a:ext cx="8233542" cy="4093878"/>
              </a:xfrm>
              <a:prstGeom prst="rect">
                <a:avLst/>
              </a:prstGeom>
              <a:blipFill rotWithShape="1">
                <a:blip r:embed="rId4"/>
                <a:stretch>
                  <a:fillRect l="-1036" t="-446" r="-4811" b="-1786"/>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243843140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304384" y="1630363"/>
                <a:ext cx="8233542" cy="4376070"/>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基于文档选择主题</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以及</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基于主题选择词汇</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的分布均服从多项式分布</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(Multinomial </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Distribution)</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，其原理跟抛硬币是一样的。</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即</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在</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𝛼</m:t>
                        </m:r>
                      </m:e>
                    </m:acc>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𝜃</m:t>
                            </m:r>
                          </m:e>
                        </m:acc>
                      </m:e>
                      <m:sub>
                        <m:r>
                          <a:rPr lang="en-US" altLang="zh-CN" sz="2400" i="1">
                            <a:ln w="10160">
                              <a:solidFill>
                                <a:srgbClr val="28498B"/>
                              </a:solidFill>
                              <a:prstDash val="solid"/>
                            </a:ln>
                            <a:solidFill>
                              <a:srgbClr val="28498B"/>
                            </a:solidFill>
                            <a:latin typeface="Cambria Math"/>
                          </a:rPr>
                          <m:t>𝑚</m:t>
                        </m:r>
                      </m:sub>
                    </m:sSub>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𝑧</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oMath>
                </a14:m>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这个</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过程中，从</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𝛼</m:t>
                        </m:r>
                      </m:e>
                    </m:acc>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𝜃</m:t>
                            </m:r>
                          </m:e>
                        </m:acc>
                      </m:e>
                      <m:sub>
                        <m:r>
                          <a:rPr lang="en-US" altLang="zh-CN" sz="2400" i="1">
                            <a:ln w="10160">
                              <a:solidFill>
                                <a:srgbClr val="28498B"/>
                              </a:solidFill>
                              <a:prstDash val="solid"/>
                            </a:ln>
                            <a:solidFill>
                              <a:srgbClr val="28498B"/>
                            </a:solidFill>
                            <a:latin typeface="Cambria Math"/>
                          </a:rPr>
                          <m:t>𝑚</m:t>
                        </m:r>
                      </m:sub>
                    </m:sSub>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服从</a:t>
                </a:r>
                <a:r>
                  <a:rPr lang="en-US" altLang="zh-CN" sz="2400" dirty="0" err="1"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Dirichlet</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分布，从</a:t>
                </a:r>
                <a14:m>
                  <m:oMath xmlns:m="http://schemas.openxmlformats.org/officeDocument/2006/math">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𝜃</m:t>
                            </m:r>
                          </m:e>
                        </m:acc>
                      </m:e>
                      <m:sub>
                        <m:r>
                          <a:rPr lang="en-US" altLang="zh-CN" sz="2400" i="1">
                            <a:ln w="10160">
                              <a:solidFill>
                                <a:srgbClr val="28498B"/>
                              </a:solidFill>
                              <a:prstDash val="solid"/>
                            </a:ln>
                            <a:solidFill>
                              <a:srgbClr val="28498B"/>
                            </a:solidFill>
                            <a:latin typeface="Cambria Math"/>
                          </a:rPr>
                          <m:t>𝑚</m:t>
                        </m:r>
                      </m:sub>
                    </m:sSub>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𝑧</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服从多项式分布。这一整个过程为一个</a:t>
                </a:r>
                <a:r>
                  <a:rPr lang="en-US" altLang="zh-CN" sz="2400" dirty="0" err="1"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Dirichlet</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-Multinomial</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共轭结构</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。对于</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𝛽</m:t>
                        </m:r>
                      </m:e>
                    </m:acc>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𝜑</m:t>
                            </m:r>
                          </m:e>
                        </m:acc>
                      </m:e>
                      <m:sub>
                        <m:r>
                          <a:rPr lang="en-US" altLang="zh-CN" sz="2400" i="1">
                            <a:ln w="10160">
                              <a:solidFill>
                                <a:srgbClr val="28498B"/>
                              </a:solidFill>
                              <a:prstDash val="solid"/>
                            </a:ln>
                            <a:solidFill>
                              <a:srgbClr val="28498B"/>
                            </a:solidFill>
                            <a:latin typeface="Cambria Math"/>
                          </a:rPr>
                          <m:t>𝑘</m:t>
                        </m:r>
                      </m:sub>
                    </m:sSub>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𝑤</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r>
                      <a:rPr lang="en-US" altLang="zh-CN" sz="2400" i="1">
                        <a:ln w="10160">
                          <a:solidFill>
                            <a:srgbClr val="28498B"/>
                          </a:solidFill>
                          <a:prstDash val="solid"/>
                        </a:ln>
                        <a:solidFill>
                          <a:srgbClr val="28498B"/>
                        </a:solidFill>
                        <a:latin typeface="Cambria Math"/>
                      </a:rPr>
                      <m:t>|</m:t>
                    </m:r>
                    <m:r>
                      <a:rPr lang="en-US" altLang="zh-CN" sz="2400" i="1">
                        <a:ln w="10160">
                          <a:solidFill>
                            <a:srgbClr val="28498B"/>
                          </a:solidFill>
                          <a:prstDash val="solid"/>
                        </a:ln>
                        <a:solidFill>
                          <a:srgbClr val="28498B"/>
                        </a:solidFill>
                        <a:latin typeface="Cambria Math"/>
                      </a:rPr>
                      <m:t>𝑘</m:t>
                    </m:r>
                    <m:r>
                      <a:rPr lang="en-US" altLang="zh-CN"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𝑧</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这个过程也是如此。</a:t>
                </a:r>
                <a:endPar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由此，在</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LDA</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生成</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模型中，</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m</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篇文档会生成</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m</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个</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Dirichlet</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-Multinomial</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共轭</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结构，</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k</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个主题会生成</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k</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个</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Dirichlet</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-Multinomial</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共轭结构。所以理解 </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LDA </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所需要</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的</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部分</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数学问题就是</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理解 </a:t>
                </a:r>
                <a:r>
                  <a:rPr lang="en-US" altLang="zh-CN" sz="2400" dirty="0" err="1"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Dirichlet-Multinomail</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共轭</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304384" y="1630363"/>
                <a:ext cx="8233542" cy="4376070"/>
              </a:xfrm>
              <a:prstGeom prst="rect">
                <a:avLst/>
              </a:prstGeom>
              <a:blipFill rotWithShape="1">
                <a:blip r:embed="rId4"/>
                <a:stretch>
                  <a:fillRect l="-1184" t="-1114" r="-2295"/>
                </a:stretch>
              </a:blipFill>
              <a:effectLst>
                <a:innerShdw blurRad="63500" dist="50800" dir="2700000">
                  <a:prstClr val="black">
                    <a:alpha val="50000"/>
                  </a:prstClr>
                </a:innerShdw>
              </a:effectLst>
            </p:spPr>
            <p:txBody>
              <a:bodyPr/>
              <a:lstStyle/>
              <a:p>
                <a:r>
                  <a:rPr lang="zh-CN" altLang="en-US">
                    <a:noFill/>
                  </a:rPr>
                  <a:t> </a:t>
                </a:r>
              </a:p>
            </p:txBody>
          </p:sp>
        </mc:Fallback>
      </mc:AlternateContent>
      <p:pic>
        <p:nvPicPr>
          <p:cNvPr id="2457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24232" y="5661248"/>
            <a:ext cx="5991225" cy="1152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96153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生成过程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04384" y="1988840"/>
            <a:ext cx="8233542" cy="1569660"/>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LDA</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的生成过程已大致如上，但是训练过程仍不能较好地去推导，在引入</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LDA</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的训练之前，先对</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LDA</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的生成过程中的某些步骤做一些数学分析。</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28153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模型数学分析</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2317879"/>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设文档集合为</a:t>
                </a:r>
                <a14:m>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D</m:t>
                    </m:r>
                    <m:r>
                      <a:rPr lang="en-US" altLang="zh-CN" sz="2400" b="0" i="0" dirty="0" smtClean="0">
                        <a:ln w="10160">
                          <a:solidFill>
                            <a:srgbClr val="28498B"/>
                          </a:solidFill>
                          <a:prstDash val="solid"/>
                        </a:ln>
                        <a:solidFill>
                          <a:srgbClr val="28498B"/>
                        </a:solidFill>
                        <a:latin typeface="Cambria Math"/>
                      </a:rPr>
                      <m:t>=(</m:t>
                    </m:r>
                    <m:sSub>
                      <m:sSubPr>
                        <m:ctrlPr>
                          <a:rPr lang="en-US" altLang="zh-CN" sz="2400" b="0" i="1" dirty="0" smtClean="0">
                            <a:ln w="10160">
                              <a:solidFill>
                                <a:srgbClr val="28498B"/>
                              </a:solidFill>
                              <a:prstDash val="solid"/>
                            </a:ln>
                            <a:solidFill>
                              <a:srgbClr val="28498B"/>
                            </a:solidFill>
                            <a:latin typeface="Cambria Math"/>
                          </a:rPr>
                        </m:ctrlPr>
                      </m:sSubPr>
                      <m:e>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𝑑</m:t>
                            </m:r>
                          </m:e>
                        </m:acc>
                      </m:e>
                      <m:sub>
                        <m:r>
                          <a:rPr lang="en-US" altLang="zh-CN" sz="2400" b="0" i="1" dirty="0" smtClean="0">
                            <a:ln w="10160">
                              <a:solidFill>
                                <a:srgbClr val="28498B"/>
                              </a:solidFill>
                              <a:prstDash val="solid"/>
                            </a:ln>
                            <a:solidFill>
                              <a:srgbClr val="28498B"/>
                            </a:solidFill>
                            <a:latin typeface="Cambria Math"/>
                          </a:rPr>
                          <m:t>1</m:t>
                        </m:r>
                      </m:sub>
                    </m:sSub>
                    <m:r>
                      <a:rPr lang="en-US" altLang="zh-CN" sz="2400" b="0" i="1" dirty="0" smtClean="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𝑑</m:t>
                            </m:r>
                          </m:e>
                        </m:acc>
                      </m:e>
                      <m:sub>
                        <m:r>
                          <a:rPr lang="en-US" altLang="zh-CN" sz="2400" b="0" i="1" dirty="0" smtClean="0">
                            <a:ln w="10160">
                              <a:solidFill>
                                <a:srgbClr val="28498B"/>
                              </a:solidFill>
                              <a:prstDash val="solid"/>
                            </a:ln>
                            <a:solidFill>
                              <a:srgbClr val="28498B"/>
                            </a:solidFill>
                            <a:latin typeface="Cambria Math"/>
                          </a:rPr>
                          <m:t>2</m:t>
                        </m:r>
                      </m:sub>
                    </m:sSub>
                    <m:r>
                      <a:rPr lang="en-US" altLang="zh-CN" sz="2400" b="0" i="1" dirty="0" smtClean="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𝑑</m:t>
                            </m:r>
                          </m:e>
                        </m:acc>
                      </m:e>
                      <m:sub>
                        <m:r>
                          <a:rPr lang="en-US" altLang="zh-CN" sz="2400" b="0" i="1" dirty="0" smtClean="0">
                            <a:ln w="10160">
                              <a:solidFill>
                                <a:srgbClr val="28498B"/>
                              </a:solidFill>
                              <a:prstDash val="solid"/>
                            </a:ln>
                            <a:solidFill>
                              <a:srgbClr val="28498B"/>
                            </a:solidFill>
                            <a:latin typeface="Cambria Math"/>
                          </a:rPr>
                          <m:t>𝑀</m:t>
                        </m:r>
                      </m:sub>
                    </m:sSub>
                    <m:r>
                      <a:rPr lang="en-US" altLang="zh-CN" sz="2400" b="0" i="0" dirty="0" smtClean="0">
                        <a:ln w="10160">
                          <a:solidFill>
                            <a:srgbClr val="28498B"/>
                          </a:solidFill>
                          <a:prstDash val="solid"/>
                        </a:ln>
                        <a:solidFill>
                          <a:srgbClr val="28498B"/>
                        </a:solidFill>
                        <a:latin typeface="Cambria Math"/>
                      </a:rPr>
                      <m:t>)</m:t>
                    </m:r>
                  </m:oMath>
                </a14:m>
                <a:r>
                  <a:rPr lang="zh-CN" altLang="en-US" sz="2400" dirty="0" smtClean="0">
                    <a:ln w="10160">
                      <a:solidFill>
                        <a:srgbClr val="28498B"/>
                      </a:solidFill>
                      <a:prstDash val="solid"/>
                    </a:ln>
                    <a:solidFill>
                      <a:srgbClr val="28498B"/>
                    </a:solidFill>
                  </a:rPr>
                  <a:t>，总的词数是</a:t>
                </a:r>
                <a:r>
                  <a:rPr lang="en-US" altLang="zh-CN" sz="2400" dirty="0" smtClean="0">
                    <a:ln w="10160">
                      <a:solidFill>
                        <a:srgbClr val="28498B"/>
                      </a:solidFill>
                      <a:prstDash val="solid"/>
                    </a:ln>
                    <a:solidFill>
                      <a:srgbClr val="28498B"/>
                    </a:solidFill>
                  </a:rPr>
                  <a:t>V</a:t>
                </a:r>
                <a:r>
                  <a:rPr lang="zh-CN" altLang="en-US" sz="2400" dirty="0" smtClean="0">
                    <a:ln w="10160">
                      <a:solidFill>
                        <a:srgbClr val="28498B"/>
                      </a:solidFill>
                      <a:prstDash val="solid"/>
                    </a:ln>
                    <a:solidFill>
                      <a:srgbClr val="28498B"/>
                    </a:solidFill>
                  </a:rPr>
                  <a:t>个，</a:t>
                </a:r>
                <a:r>
                  <a:rPr lang="zh-CN" altLang="en-US" sz="2400" dirty="0">
                    <a:ln w="10160">
                      <a:solidFill>
                        <a:srgbClr val="28498B"/>
                      </a:solidFill>
                      <a:prstDash val="solid"/>
                    </a:ln>
                    <a:solidFill>
                      <a:srgbClr val="28498B"/>
                    </a:solidFill>
                  </a:rPr>
                  <a:t>每个词</a:t>
                </a:r>
                <a:r>
                  <a:rPr lang="zh-CN" altLang="en-US" sz="2400" dirty="0" smtClean="0">
                    <a:ln w="10160">
                      <a:solidFill>
                        <a:srgbClr val="28498B"/>
                      </a:solidFill>
                      <a:prstDash val="solid"/>
                    </a:ln>
                    <a:solidFill>
                      <a:srgbClr val="28498B"/>
                    </a:solidFill>
                  </a:rPr>
                  <a:t>对应的词频记为</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𝑛</m:t>
                        </m:r>
                      </m:e>
                    </m:acc>
                    <m:r>
                      <a:rPr lang="en-US" altLang="zh-CN" sz="2400" b="0" i="1" dirty="0" smtClean="0">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b="0" i="1" smtClean="0">
                            <a:ln w="10160">
                              <a:solidFill>
                                <a:srgbClr val="28498B"/>
                              </a:solidFill>
                              <a:prstDash val="solid"/>
                            </a:ln>
                            <a:solidFill>
                              <a:srgbClr val="28498B"/>
                            </a:solidFill>
                            <a:latin typeface="Cambria Math"/>
                          </a:rPr>
                          <m:t>𝑛</m:t>
                        </m:r>
                      </m:e>
                      <m:sub>
                        <m:r>
                          <a:rPr lang="en-US" altLang="zh-CN" sz="2400" i="1">
                            <a:ln w="10160">
                              <a:solidFill>
                                <a:srgbClr val="28498B"/>
                              </a:solidFill>
                              <a:prstDash val="solid"/>
                            </a:ln>
                            <a:solidFill>
                              <a:srgbClr val="28498B"/>
                            </a:solidFill>
                            <a:latin typeface="Cambria Math"/>
                          </a:rPr>
                          <m:t>1</m:t>
                        </m:r>
                      </m:sub>
                    </m:sSub>
                    <m:r>
                      <a:rPr lang="en-US" altLang="zh-CN"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b="0" i="1" smtClean="0">
                            <a:ln w="10160">
                              <a:solidFill>
                                <a:srgbClr val="28498B"/>
                              </a:solidFill>
                              <a:prstDash val="solid"/>
                            </a:ln>
                            <a:solidFill>
                              <a:srgbClr val="28498B"/>
                            </a:solidFill>
                            <a:latin typeface="Cambria Math"/>
                          </a:rPr>
                          <m:t>𝑛</m:t>
                        </m:r>
                      </m:e>
                      <m:sub>
                        <m:r>
                          <a:rPr lang="en-US" altLang="zh-CN" sz="2400" i="1">
                            <a:ln w="10160">
                              <a:solidFill>
                                <a:srgbClr val="28498B"/>
                              </a:solidFill>
                              <a:prstDash val="solid"/>
                            </a:ln>
                            <a:solidFill>
                              <a:srgbClr val="28498B"/>
                            </a:solidFill>
                            <a:latin typeface="Cambria Math"/>
                          </a:rPr>
                          <m:t>2</m:t>
                        </m:r>
                      </m:sub>
                    </m:sSub>
                    <m:r>
                      <a:rPr lang="en-US" altLang="zh-CN"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b="0" i="1" smtClean="0">
                            <a:ln w="10160">
                              <a:solidFill>
                                <a:srgbClr val="28498B"/>
                              </a:solidFill>
                              <a:prstDash val="solid"/>
                            </a:ln>
                            <a:solidFill>
                              <a:srgbClr val="28498B"/>
                            </a:solidFill>
                            <a:latin typeface="Cambria Math"/>
                          </a:rPr>
                          <m:t>𝑛</m:t>
                        </m:r>
                      </m:e>
                      <m:sub>
                        <m:r>
                          <a:rPr lang="en-US" altLang="zh-CN" sz="2400" b="0" i="1" smtClean="0">
                            <a:ln w="10160">
                              <a:solidFill>
                                <a:srgbClr val="28498B"/>
                              </a:solidFill>
                              <a:prstDash val="solid"/>
                            </a:ln>
                            <a:solidFill>
                              <a:srgbClr val="28498B"/>
                            </a:solidFill>
                            <a:latin typeface="Cambria Math"/>
                          </a:rPr>
                          <m:t>𝑉</m:t>
                        </m:r>
                      </m:sub>
                    </m:sSub>
                    <m:r>
                      <a:rPr lang="en-US" altLang="zh-CN" sz="2400" b="0" i="1" smtClean="0">
                        <a:ln w="10160">
                          <a:solidFill>
                            <a:srgbClr val="28498B"/>
                          </a:solidFill>
                          <a:prstDash val="solid"/>
                        </a:ln>
                        <a:solidFill>
                          <a:srgbClr val="28498B"/>
                        </a:solidFill>
                        <a:latin typeface="Cambria Math"/>
                      </a:rPr>
                      <m:t>)</m:t>
                    </m:r>
                  </m:oMath>
                </a14:m>
                <a:r>
                  <a:rPr lang="zh-CN" altLang="en-US" sz="2400" dirty="0" smtClean="0">
                    <a:ln w="10160">
                      <a:solidFill>
                        <a:srgbClr val="28498B"/>
                      </a:solidFill>
                      <a:prstDash val="solid"/>
                    </a:ln>
                    <a:solidFill>
                      <a:srgbClr val="28498B"/>
                    </a:solidFill>
                  </a:rPr>
                  <a:t>，总的词频为</a:t>
                </a:r>
                <a:r>
                  <a:rPr lang="en-US" altLang="zh-CN" sz="2400" dirty="0" smtClean="0">
                    <a:ln w="10160">
                      <a:solidFill>
                        <a:srgbClr val="28498B"/>
                      </a:solidFill>
                      <a:prstDash val="solid"/>
                    </a:ln>
                    <a:solidFill>
                      <a:srgbClr val="28498B"/>
                    </a:solidFill>
                  </a:rPr>
                  <a:t>N</a:t>
                </a:r>
                <a:r>
                  <a:rPr lang="zh-CN" altLang="en-US" sz="2400" dirty="0" smtClean="0">
                    <a:ln w="10160">
                      <a:solidFill>
                        <a:srgbClr val="28498B"/>
                      </a:solidFill>
                      <a:prstDash val="solid"/>
                    </a:ln>
                    <a:solidFill>
                      <a:srgbClr val="28498B"/>
                    </a:solidFill>
                  </a:rPr>
                  <a:t>。则词频分布是一个多项式分布：</a:t>
                </a:r>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b="0" i="1" dirty="0" smtClean="0">
                              <a:ln w="10160">
                                <a:solidFill>
                                  <a:srgbClr val="28498B"/>
                                </a:solidFill>
                                <a:prstDash val="solid"/>
                              </a:ln>
                              <a:solidFill>
                                <a:srgbClr val="28498B"/>
                              </a:solidFill>
                              <a:latin typeface="Cambria Math"/>
                            </a:rPr>
                          </m:ctrlPr>
                        </m:dPr>
                        <m:e>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𝑛</m:t>
                              </m:r>
                            </m:e>
                          </m:acc>
                        </m:e>
                      </m:d>
                      <m:r>
                        <a:rPr lang="en-US" altLang="zh-CN" sz="2400" b="0" i="0" dirty="0" smtClean="0">
                          <a:ln w="10160">
                            <a:solidFill>
                              <a:srgbClr val="28498B"/>
                            </a:solidFill>
                            <a:prstDash val="solid"/>
                          </a:ln>
                          <a:solidFill>
                            <a:srgbClr val="28498B"/>
                          </a:solidFill>
                          <a:latin typeface="Cambria Math"/>
                        </a:rPr>
                        <m:t>=</m:t>
                      </m:r>
                      <m:r>
                        <m:rPr>
                          <m:sty m:val="p"/>
                        </m:rPr>
                        <a:rPr lang="en-US" altLang="zh-CN" sz="2400" b="0" i="0" dirty="0" smtClean="0">
                          <a:ln w="10160">
                            <a:solidFill>
                              <a:srgbClr val="28498B"/>
                            </a:solidFill>
                            <a:prstDash val="solid"/>
                          </a:ln>
                          <a:solidFill>
                            <a:srgbClr val="28498B"/>
                          </a:solidFill>
                          <a:latin typeface="Cambria Math"/>
                        </a:rPr>
                        <m:t>Mult</m:t>
                      </m:r>
                      <m:d>
                        <m:dPr>
                          <m:endChr m:val="|"/>
                          <m:ctrlPr>
                            <a:rPr lang="en-US" altLang="zh-CN" sz="2400" b="0" i="1" dirty="0" smtClean="0">
                              <a:ln w="10160">
                                <a:solidFill>
                                  <a:srgbClr val="28498B"/>
                                </a:solidFill>
                                <a:prstDash val="solid"/>
                              </a:ln>
                              <a:solidFill>
                                <a:srgbClr val="28498B"/>
                              </a:solidFill>
                              <a:latin typeface="Cambria Math"/>
                            </a:rPr>
                          </m:ctrlPr>
                        </m:dPr>
                        <m:e>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𝑛</m:t>
                              </m:r>
                            </m:e>
                          </m:acc>
                          <m:r>
                            <a:rPr lang="en-US" altLang="zh-CN" sz="2400" b="0" i="1" dirty="0" smtClean="0">
                              <a:ln w="10160">
                                <a:solidFill>
                                  <a:srgbClr val="28498B"/>
                                </a:solidFill>
                                <a:prstDash val="solid"/>
                              </a:ln>
                              <a:solidFill>
                                <a:srgbClr val="28498B"/>
                              </a:solidFill>
                              <a:latin typeface="Cambria Math"/>
                            </a:rPr>
                            <m:t> </m:t>
                          </m:r>
                        </m:e>
                      </m:d>
                      <m:r>
                        <a:rPr lang="en-US" altLang="zh-CN" sz="2400" b="0" i="1" dirty="0" smtClean="0">
                          <a:ln w="10160">
                            <a:solidFill>
                              <a:srgbClr val="28498B"/>
                            </a:solidFill>
                            <a:prstDash val="solid"/>
                          </a:ln>
                          <a:solidFill>
                            <a:srgbClr val="28498B"/>
                          </a:solidFill>
                          <a:latin typeface="Cambria Math"/>
                        </a:rPr>
                        <m:t> </m:t>
                      </m:r>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𝑝</m:t>
                          </m:r>
                        </m:e>
                      </m:acc>
                      <m:r>
                        <a:rPr lang="en-US" altLang="zh-CN" sz="2400" b="0" i="1" dirty="0" smtClean="0">
                          <a:ln w="10160">
                            <a:solidFill>
                              <a:srgbClr val="28498B"/>
                            </a:solidFill>
                            <a:prstDash val="solid"/>
                          </a:ln>
                          <a:solidFill>
                            <a:srgbClr val="28498B"/>
                          </a:solidFill>
                          <a:latin typeface="Cambria Math"/>
                        </a:rPr>
                        <m:t>, </m:t>
                      </m:r>
                      <m:r>
                        <m:rPr>
                          <m:sty m:val="p"/>
                        </m:rPr>
                        <a:rPr lang="en-US" altLang="zh-CN" sz="2400" b="0" i="0" dirty="0" smtClean="0">
                          <a:ln w="10160">
                            <a:solidFill>
                              <a:srgbClr val="28498B"/>
                            </a:solidFill>
                            <a:prstDash val="solid"/>
                          </a:ln>
                          <a:solidFill>
                            <a:srgbClr val="28498B"/>
                          </a:solidFill>
                          <a:latin typeface="Cambria Math"/>
                        </a:rPr>
                        <m:t>N</m:t>
                      </m:r>
                      <m:r>
                        <a:rPr lang="en-US" altLang="zh-CN" sz="2400" b="0" i="0" dirty="0" smtClean="0">
                          <a:ln w="10160">
                            <a:solidFill>
                              <a:srgbClr val="28498B"/>
                            </a:solidFill>
                            <a:prstDash val="solid"/>
                          </a:ln>
                          <a:solidFill>
                            <a:srgbClr val="28498B"/>
                          </a:solidFill>
                          <a:latin typeface="Cambria Math"/>
                        </a:rPr>
                        <m:t>)= </m:t>
                      </m:r>
                      <m:d>
                        <m:dPr>
                          <m:ctrlPr>
                            <a:rPr lang="en-US" altLang="zh-CN" sz="2400" b="0" i="1" dirty="0" smtClean="0">
                              <a:ln w="10160">
                                <a:solidFill>
                                  <a:srgbClr val="28498B"/>
                                </a:solidFill>
                                <a:prstDash val="solid"/>
                              </a:ln>
                              <a:solidFill>
                                <a:srgbClr val="28498B"/>
                              </a:solidFill>
                              <a:latin typeface="Cambria Math"/>
                            </a:rPr>
                          </m:ctrlPr>
                        </m:dPr>
                        <m:e>
                          <m:f>
                            <m:fPr>
                              <m:type m:val="noBar"/>
                              <m:ctrlPr>
                                <a:rPr lang="en-US" altLang="zh-CN" sz="2400" b="0" i="1" dirty="0" smtClean="0">
                                  <a:ln w="10160">
                                    <a:solidFill>
                                      <a:srgbClr val="28498B"/>
                                    </a:solidFill>
                                    <a:prstDash val="solid"/>
                                  </a:ln>
                                  <a:solidFill>
                                    <a:srgbClr val="28498B"/>
                                  </a:solidFill>
                                  <a:latin typeface="Cambria Math"/>
                                </a:rPr>
                              </m:ctrlPr>
                            </m:fPr>
                            <m:num>
                              <m:r>
                                <a:rPr lang="en-US" altLang="zh-CN" sz="2400" b="0" i="1" dirty="0" smtClean="0">
                                  <a:ln w="10160">
                                    <a:solidFill>
                                      <a:srgbClr val="28498B"/>
                                    </a:solidFill>
                                    <a:prstDash val="solid"/>
                                  </a:ln>
                                  <a:solidFill>
                                    <a:srgbClr val="28498B"/>
                                  </a:solidFill>
                                  <a:latin typeface="Cambria Math"/>
                                </a:rPr>
                                <m:t>𝑁</m:t>
                              </m:r>
                            </m:num>
                            <m:den>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𝑛</m:t>
                                  </m:r>
                                </m:e>
                              </m:acc>
                            </m:den>
                          </m:f>
                        </m:e>
                      </m:d>
                      <m:nary>
                        <m:naryPr>
                          <m:chr m:val="∏"/>
                          <m:ctrlPr>
                            <a:rPr lang="en-US" altLang="zh-CN" sz="2400" b="0" i="1" dirty="0" smtClean="0">
                              <a:ln w="10160">
                                <a:solidFill>
                                  <a:srgbClr val="28498B"/>
                                </a:solidFill>
                                <a:prstDash val="solid"/>
                              </a:ln>
                              <a:solidFill>
                                <a:srgbClr val="28498B"/>
                              </a:solidFill>
                              <a:latin typeface="Cambria Math"/>
                            </a:rPr>
                          </m:ctrlPr>
                        </m:naryPr>
                        <m:sub>
                          <m:r>
                            <m:rPr>
                              <m:brk m:alnAt="23"/>
                            </m:rPr>
                            <a:rPr lang="en-US" altLang="zh-CN" sz="2400" b="0" i="1" dirty="0" smtClean="0">
                              <a:ln w="10160">
                                <a:solidFill>
                                  <a:srgbClr val="28498B"/>
                                </a:solidFill>
                                <a:prstDash val="solid"/>
                              </a:ln>
                              <a:solidFill>
                                <a:srgbClr val="28498B"/>
                              </a:solidFill>
                              <a:latin typeface="Cambria Math"/>
                            </a:rPr>
                            <m:t>𝑘</m:t>
                          </m:r>
                          <m:r>
                            <a:rPr lang="en-US" altLang="zh-CN" sz="2400" b="0" i="1" dirty="0" smtClean="0">
                              <a:ln w="10160">
                                <a:solidFill>
                                  <a:srgbClr val="28498B"/>
                                </a:solidFill>
                                <a:prstDash val="solid"/>
                              </a:ln>
                              <a:solidFill>
                                <a:srgbClr val="28498B"/>
                              </a:solidFill>
                              <a:latin typeface="Cambria Math"/>
                            </a:rPr>
                            <m:t>=1</m:t>
                          </m:r>
                        </m:sub>
                        <m:sup>
                          <m:r>
                            <a:rPr lang="en-US" altLang="zh-CN" sz="2400" b="0" i="1" dirty="0" smtClean="0">
                              <a:ln w="10160">
                                <a:solidFill>
                                  <a:srgbClr val="28498B"/>
                                </a:solidFill>
                                <a:prstDash val="solid"/>
                              </a:ln>
                              <a:solidFill>
                                <a:srgbClr val="28498B"/>
                              </a:solidFill>
                              <a:latin typeface="Cambria Math"/>
                            </a:rPr>
                            <m:t>𝑉</m:t>
                          </m:r>
                        </m:sup>
                        <m:e>
                          <m:sSup>
                            <m:sSupPr>
                              <m:ctrlPr>
                                <a:rPr lang="en-US" altLang="zh-CN" sz="2400" b="0" i="1" dirty="0" smtClean="0">
                                  <a:ln w="10160">
                                    <a:solidFill>
                                      <a:srgbClr val="28498B"/>
                                    </a:solidFill>
                                    <a:prstDash val="solid"/>
                                  </a:ln>
                                  <a:solidFill>
                                    <a:srgbClr val="28498B"/>
                                  </a:solidFill>
                                  <a:latin typeface="Cambria Math"/>
                                </a:rPr>
                              </m:ctrlPr>
                            </m:sSupPr>
                            <m:e>
                              <m:sSub>
                                <m:sSubPr>
                                  <m:ctrlPr>
                                    <a:rPr lang="en-US" altLang="zh-CN" sz="2400" b="0" i="1" dirty="0" smtClean="0">
                                      <a:ln w="10160">
                                        <a:solidFill>
                                          <a:srgbClr val="28498B"/>
                                        </a:solidFill>
                                        <a:prstDash val="solid"/>
                                      </a:ln>
                                      <a:solidFill>
                                        <a:srgbClr val="28498B"/>
                                      </a:solidFill>
                                      <a:latin typeface="Cambria Math"/>
                                    </a:rPr>
                                  </m:ctrlPr>
                                </m:sSubPr>
                                <m:e>
                                  <m:r>
                                    <a:rPr lang="en-US" altLang="zh-CN" sz="2400" b="0" i="1" dirty="0" smtClean="0">
                                      <a:ln w="10160">
                                        <a:solidFill>
                                          <a:srgbClr val="28498B"/>
                                        </a:solidFill>
                                        <a:prstDash val="solid"/>
                                      </a:ln>
                                      <a:solidFill>
                                        <a:srgbClr val="28498B"/>
                                      </a:solidFill>
                                      <a:latin typeface="Cambria Math"/>
                                    </a:rPr>
                                    <m:t>𝑝</m:t>
                                  </m:r>
                                </m:e>
                                <m:sub>
                                  <m:r>
                                    <a:rPr lang="en-US" altLang="zh-CN" sz="2400" b="0" i="1" dirty="0" smtClean="0">
                                      <a:ln w="10160">
                                        <a:solidFill>
                                          <a:srgbClr val="28498B"/>
                                        </a:solidFill>
                                        <a:prstDash val="solid"/>
                                      </a:ln>
                                      <a:solidFill>
                                        <a:srgbClr val="28498B"/>
                                      </a:solidFill>
                                      <a:latin typeface="Cambria Math"/>
                                    </a:rPr>
                                    <m:t>𝑘</m:t>
                                  </m:r>
                                </m:sub>
                              </m:sSub>
                            </m:e>
                            <m:sup>
                              <m:sSub>
                                <m:sSubPr>
                                  <m:ctrlPr>
                                    <a:rPr lang="en-US" altLang="zh-CN" sz="2400" b="0" i="1" dirty="0" smtClean="0">
                                      <a:ln w="10160">
                                        <a:solidFill>
                                          <a:srgbClr val="28498B"/>
                                        </a:solidFill>
                                        <a:prstDash val="solid"/>
                                      </a:ln>
                                      <a:solidFill>
                                        <a:srgbClr val="28498B"/>
                                      </a:solidFill>
                                      <a:latin typeface="Cambria Math"/>
                                    </a:rPr>
                                  </m:ctrlPr>
                                </m:sSubPr>
                                <m:e>
                                  <m:r>
                                    <a:rPr lang="en-US" altLang="zh-CN" sz="2400" b="0" i="1" dirty="0" smtClean="0">
                                      <a:ln w="10160">
                                        <a:solidFill>
                                          <a:srgbClr val="28498B"/>
                                        </a:solidFill>
                                        <a:prstDash val="solid"/>
                                      </a:ln>
                                      <a:solidFill>
                                        <a:srgbClr val="28498B"/>
                                      </a:solidFill>
                                      <a:latin typeface="Cambria Math"/>
                                    </a:rPr>
                                    <m:t>𝑛</m:t>
                                  </m:r>
                                </m:e>
                                <m:sub>
                                  <m:r>
                                    <a:rPr lang="en-US" altLang="zh-CN" sz="2400" b="0" i="1" dirty="0" smtClean="0">
                                      <a:ln w="10160">
                                        <a:solidFill>
                                          <a:srgbClr val="28498B"/>
                                        </a:solidFill>
                                        <a:prstDash val="solid"/>
                                      </a:ln>
                                      <a:solidFill>
                                        <a:srgbClr val="28498B"/>
                                      </a:solidFill>
                                      <a:latin typeface="Cambria Math"/>
                                    </a:rPr>
                                    <m:t>𝑘</m:t>
                                  </m:r>
                                </m:sub>
                              </m:sSub>
                            </m:sup>
                          </m:sSup>
                        </m:e>
                      </m:nary>
                    </m:oMath>
                  </m:oMathPara>
                </a14:m>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2317879"/>
              </a:xfrm>
              <a:prstGeom prst="rect">
                <a:avLst/>
              </a:prstGeom>
              <a:blipFill rotWithShape="1">
                <a:blip r:embed="rId4"/>
                <a:stretch>
                  <a:fillRect l="-1185" t="-525"/>
                </a:stretch>
              </a:blipFill>
              <a:effectLst>
                <a:innerShdw blurRad="63500" dist="50800" dir="2700000">
                  <a:prstClr val="black">
                    <a:alpha val="50000"/>
                  </a:prstClr>
                </a:innerShdw>
              </a:effectLst>
            </p:spPr>
            <p:txBody>
              <a:bodyPr/>
              <a:lstStyle/>
              <a:p>
                <a:r>
                  <a:rPr lang="zh-CN" altLang="en-US">
                    <a:noFill/>
                  </a:rPr>
                  <a:t> </a:t>
                </a:r>
              </a:p>
            </p:txBody>
          </p:sp>
        </mc:Fallback>
      </mc:AlternateContent>
      <p:pic>
        <p:nvPicPr>
          <p:cNvPr id="2560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80850" y="4258220"/>
            <a:ext cx="4486275" cy="2085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a14="http://schemas.microsoft.com/office/drawing/2010/main">
        <mc:Choice Requires="a14">
          <p:sp>
            <p:nvSpPr>
              <p:cNvPr id="8" name="文本框 1"/>
              <p:cNvSpPr txBox="1"/>
              <p:nvPr/>
            </p:nvSpPr>
            <p:spPr>
              <a:xfrm>
                <a:off x="139889" y="3789040"/>
                <a:ext cx="4452589" cy="2677656"/>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a:ln w="10160">
                      <a:solidFill>
                        <a:srgbClr val="28498B"/>
                      </a:solidFill>
                      <a:prstDash val="solid"/>
                    </a:ln>
                    <a:solidFill>
                      <a:srgbClr val="28498B"/>
                    </a:solidFill>
                  </a:rPr>
                  <a:t>其中</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oMath>
                </a14:m>
                <a:r>
                  <a:rPr lang="zh-CN" altLang="en-US" sz="2400" dirty="0">
                    <a:ln w="10160">
                      <a:solidFill>
                        <a:srgbClr val="28498B"/>
                      </a:solidFill>
                      <a:prstDash val="solid"/>
                    </a:ln>
                    <a:solidFill>
                      <a:srgbClr val="28498B"/>
                    </a:solidFill>
                  </a:rPr>
                  <a:t>是一个先验参数，表示被选中的某个骰子。上帝的这个坛子里面，骰子可以是无穷多个，有些类型的骰子数量多，有些类型的骰子少，所以从概率分布的角度看</a:t>
                </a:r>
                <a:r>
                  <a:rPr lang="zh-CN" altLang="en-US" sz="2400" dirty="0" smtClean="0">
                    <a:ln w="10160">
                      <a:solidFill>
                        <a:srgbClr val="28498B"/>
                      </a:solidFill>
                      <a:prstDash val="solid"/>
                    </a:ln>
                    <a:solidFill>
                      <a:srgbClr val="28498B"/>
                    </a:solidFill>
                  </a:rPr>
                  <a:t>，选中坛子</a:t>
                </a:r>
                <a:r>
                  <a:rPr lang="zh-CN" altLang="en-US" sz="2400" dirty="0">
                    <a:ln w="10160">
                      <a:solidFill>
                        <a:srgbClr val="28498B"/>
                      </a:solidFill>
                      <a:prstDash val="solid"/>
                    </a:ln>
                    <a:solidFill>
                      <a:srgbClr val="28498B"/>
                    </a:solidFill>
                  </a:rPr>
                  <a:t>里面的骰子</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oMath>
                </a14:m>
                <a:r>
                  <a:rPr lang="zh-CN" altLang="en-US" sz="2400" dirty="0">
                    <a:ln w="10160">
                      <a:solidFill>
                        <a:srgbClr val="28498B"/>
                      </a:solidFill>
                      <a:prstDash val="solid"/>
                    </a:ln>
                    <a:solidFill>
                      <a:srgbClr val="28498B"/>
                    </a:solidFill>
                  </a:rPr>
                  <a:t>服从一个先验概率分布</a:t>
                </a:r>
                <a14:m>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e>
                    </m:d>
                  </m:oMath>
                </a14:m>
                <a:r>
                  <a:rPr lang="zh-CN" altLang="en-US" sz="2400" dirty="0">
                    <a:ln w="10160">
                      <a:solidFill>
                        <a:srgbClr val="28498B"/>
                      </a:solidFill>
                      <a:prstDash val="solid"/>
                    </a:ln>
                    <a:solidFill>
                      <a:srgbClr val="28498B"/>
                    </a:solidFill>
                  </a:rPr>
                  <a:t>。</a:t>
                </a:r>
                <a:endParaRPr lang="en-US" altLang="zh-CN" sz="2400" dirty="0">
                  <a:ln w="10160">
                    <a:solidFill>
                      <a:srgbClr val="28498B"/>
                    </a:solidFill>
                    <a:prstDash val="solid"/>
                  </a:ln>
                  <a:solidFill>
                    <a:srgbClr val="28498B"/>
                  </a:solidFill>
                </a:endParaRPr>
              </a:p>
            </p:txBody>
          </p:sp>
        </mc:Choice>
        <mc:Fallback xmlns="">
          <p:sp>
            <p:nvSpPr>
              <p:cNvPr id="8" name="文本框 1"/>
              <p:cNvSpPr txBox="1">
                <a:spLocks noRot="1" noChangeAspect="1" noMove="1" noResize="1" noEditPoints="1" noAdjustHandles="1" noChangeArrowheads="1" noChangeShapeType="1" noTextEdit="1"/>
              </p:cNvSpPr>
              <p:nvPr/>
            </p:nvSpPr>
            <p:spPr>
              <a:xfrm>
                <a:off x="139889" y="3789040"/>
                <a:ext cx="4452589" cy="2677656"/>
              </a:xfrm>
              <a:prstGeom prst="rect">
                <a:avLst/>
              </a:prstGeom>
              <a:blipFill rotWithShape="1">
                <a:blip r:embed="rId6"/>
                <a:stretch>
                  <a:fillRect l="-2192" t="-2961" r="-6164" b="-3645"/>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112149022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模型数学分析</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8" name="文本框 1"/>
              <p:cNvSpPr txBox="1"/>
              <p:nvPr/>
            </p:nvSpPr>
            <p:spPr>
              <a:xfrm>
                <a:off x="454598" y="1772816"/>
                <a:ext cx="7861818" cy="378616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对于该先验参数</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oMath>
                </a14:m>
                <a:r>
                  <a:rPr lang="zh-CN" altLang="en-US" sz="2400" dirty="0" smtClean="0">
                    <a:ln w="10160">
                      <a:solidFill>
                        <a:srgbClr val="28498B"/>
                      </a:solidFill>
                      <a:prstDash val="solid"/>
                    </a:ln>
                    <a:solidFill>
                      <a:srgbClr val="28498B"/>
                    </a:solidFill>
                  </a:rPr>
                  <a:t>，其满足一个先验分布，在</a:t>
                </a:r>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中为</a:t>
                </a:r>
                <a:r>
                  <a:rPr lang="en-US" altLang="zh-CN" sz="2400" dirty="0" err="1" smtClean="0">
                    <a:ln w="10160">
                      <a:solidFill>
                        <a:srgbClr val="28498B"/>
                      </a:solidFill>
                      <a:prstDash val="solid"/>
                    </a:ln>
                    <a:solidFill>
                      <a:srgbClr val="28498B"/>
                    </a:solidFill>
                  </a:rPr>
                  <a:t>Dirichlet</a:t>
                </a:r>
                <a:r>
                  <a:rPr lang="zh-CN" altLang="en-US" sz="2400" dirty="0" smtClean="0">
                    <a:ln w="10160">
                      <a:solidFill>
                        <a:srgbClr val="28498B"/>
                      </a:solidFill>
                      <a:prstDash val="solid"/>
                    </a:ln>
                    <a:solidFill>
                      <a:srgbClr val="28498B"/>
                    </a:solidFill>
                  </a:rPr>
                  <a:t>先验分布，即</a:t>
                </a:r>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Dir</m:t>
                      </m:r>
                      <m:d>
                        <m:dPr>
                          <m:endChr m:val="|"/>
                          <m:ctrlPr>
                            <a:rPr lang="en-US" altLang="zh-CN" sz="2400" b="0" i="1" dirty="0" smtClean="0">
                              <a:ln w="10160">
                                <a:solidFill>
                                  <a:srgbClr val="28498B"/>
                                </a:solidFill>
                                <a:prstDash val="solid"/>
                              </a:ln>
                              <a:solidFill>
                                <a:srgbClr val="28498B"/>
                              </a:solidFill>
                              <a:latin typeface="Cambria Math"/>
                            </a:rPr>
                          </m:ctrlPr>
                        </m:dPr>
                        <m:e>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𝑝</m:t>
                              </m:r>
                            </m:e>
                          </m:acc>
                          <m:r>
                            <a:rPr lang="en-US" altLang="zh-CN" sz="2400" b="0" i="1" dirty="0" smtClean="0">
                              <a:ln w="10160">
                                <a:solidFill>
                                  <a:srgbClr val="28498B"/>
                                </a:solidFill>
                                <a:prstDash val="solid"/>
                              </a:ln>
                              <a:solidFill>
                                <a:srgbClr val="28498B"/>
                              </a:solidFill>
                              <a:latin typeface="Cambria Math"/>
                            </a:rPr>
                            <m:t> </m:t>
                          </m:r>
                        </m:e>
                      </m:d>
                      <m:acc>
                        <m:accPr>
                          <m:chr m:val="⃗"/>
                          <m:ctrlPr>
                            <a:rPr lang="en-US" altLang="zh-CN" sz="2400" b="0" i="1" dirty="0" smtClean="0">
                              <a:ln w="10160">
                                <a:solidFill>
                                  <a:srgbClr val="28498B"/>
                                </a:solidFill>
                                <a:prstDash val="solid"/>
                              </a:ln>
                              <a:solidFill>
                                <a:srgbClr val="28498B"/>
                              </a:solidFill>
                              <a:latin typeface="Cambria Math"/>
                            </a:rPr>
                          </m:ctrlPr>
                        </m:accPr>
                        <m:e>
                          <m:r>
                            <a:rPr lang="zh-CN" altLang="en-US" sz="2400" b="0" i="1" dirty="0" smtClean="0">
                              <a:ln w="10160">
                                <a:solidFill>
                                  <a:srgbClr val="28498B"/>
                                </a:solidFill>
                                <a:prstDash val="solid"/>
                              </a:ln>
                              <a:solidFill>
                                <a:srgbClr val="28498B"/>
                              </a:solidFill>
                              <a:latin typeface="Cambria Math"/>
                            </a:rPr>
                            <m:t>𝛼</m:t>
                          </m:r>
                        </m:e>
                      </m:acc>
                      <m:r>
                        <a:rPr lang="en-US" altLang="zh-CN" sz="2400" b="0" i="0" dirty="0" smtClean="0">
                          <a:ln w="10160">
                            <a:solidFill>
                              <a:srgbClr val="28498B"/>
                            </a:solidFill>
                            <a:prstDash val="solid"/>
                          </a:ln>
                          <a:solidFill>
                            <a:srgbClr val="28498B"/>
                          </a:solidFill>
                          <a:latin typeface="Cambria Math"/>
                        </a:rPr>
                        <m:t>)= </m:t>
                      </m:r>
                      <m:f>
                        <m:fPr>
                          <m:ctrlPr>
                            <a:rPr lang="en-US" altLang="zh-CN" sz="2400" b="0" i="1" dirty="0" smtClean="0">
                              <a:ln w="10160">
                                <a:solidFill>
                                  <a:srgbClr val="28498B"/>
                                </a:solidFill>
                                <a:prstDash val="solid"/>
                              </a:ln>
                              <a:solidFill>
                                <a:srgbClr val="28498B"/>
                              </a:solidFill>
                              <a:latin typeface="Cambria Math"/>
                            </a:rPr>
                          </m:ctrlPr>
                        </m:fPr>
                        <m:num>
                          <m:r>
                            <a:rPr lang="en-US" altLang="zh-CN" sz="2400" b="0" i="1" dirty="0" smtClean="0">
                              <a:ln w="10160">
                                <a:solidFill>
                                  <a:srgbClr val="28498B"/>
                                </a:solidFill>
                                <a:prstDash val="solid"/>
                              </a:ln>
                              <a:solidFill>
                                <a:srgbClr val="28498B"/>
                              </a:solidFill>
                              <a:latin typeface="Cambria Math"/>
                            </a:rPr>
                            <m:t>1</m:t>
                          </m:r>
                        </m:num>
                        <m:den>
                          <m:r>
                            <a:rPr lang="en-US" altLang="zh-CN" sz="2400" b="0" i="1" dirty="0" smtClean="0">
                              <a:ln w="10160">
                                <a:solidFill>
                                  <a:srgbClr val="FF0000"/>
                                </a:solidFill>
                                <a:prstDash val="solid"/>
                              </a:ln>
                              <a:solidFill>
                                <a:srgbClr val="FF0000"/>
                              </a:solidFill>
                              <a:latin typeface="Cambria Math"/>
                              <a:ea typeface="Cambria Math"/>
                            </a:rPr>
                            <m:t>∆(</m:t>
                          </m:r>
                          <m:acc>
                            <m:accPr>
                              <m:chr m:val="⃗"/>
                              <m:ctrlPr>
                                <a:rPr lang="en-US" altLang="zh-CN" sz="2400" b="0" i="1" dirty="0" smtClean="0">
                                  <a:ln w="10160">
                                    <a:solidFill>
                                      <a:srgbClr val="FF0000"/>
                                    </a:solidFill>
                                    <a:prstDash val="solid"/>
                                  </a:ln>
                                  <a:solidFill>
                                    <a:srgbClr val="FF0000"/>
                                  </a:solidFill>
                                  <a:latin typeface="Cambria Math"/>
                                  <a:ea typeface="Cambria Math"/>
                                </a:rPr>
                              </m:ctrlPr>
                            </m:accPr>
                            <m:e>
                              <m:r>
                                <a:rPr lang="zh-CN" altLang="en-US" sz="2400" b="0" i="1" dirty="0" smtClean="0">
                                  <a:ln w="10160">
                                    <a:solidFill>
                                      <a:srgbClr val="FF0000"/>
                                    </a:solidFill>
                                    <a:prstDash val="solid"/>
                                  </a:ln>
                                  <a:solidFill>
                                    <a:srgbClr val="FF0000"/>
                                  </a:solidFill>
                                  <a:latin typeface="Cambria Math"/>
                                  <a:ea typeface="Cambria Math"/>
                                </a:rPr>
                                <m:t>𝛼</m:t>
                              </m:r>
                            </m:e>
                          </m:acc>
                          <m:r>
                            <a:rPr lang="en-US" altLang="zh-CN" sz="2400" b="0" i="1" dirty="0" smtClean="0">
                              <a:ln w="10160">
                                <a:solidFill>
                                  <a:srgbClr val="FF0000"/>
                                </a:solidFill>
                                <a:prstDash val="solid"/>
                              </a:ln>
                              <a:solidFill>
                                <a:srgbClr val="FF0000"/>
                              </a:solidFill>
                              <a:latin typeface="Cambria Math"/>
                              <a:ea typeface="Cambria Math"/>
                            </a:rPr>
                            <m:t>)</m:t>
                          </m:r>
                        </m:den>
                      </m:f>
                      <m:nary>
                        <m:naryPr>
                          <m:chr m:val="∏"/>
                          <m:ctrlPr>
                            <a:rPr lang="en-US" altLang="zh-CN" sz="2400" b="0" i="1" dirty="0" smtClean="0">
                              <a:ln w="10160">
                                <a:solidFill>
                                  <a:srgbClr val="28498B"/>
                                </a:solidFill>
                                <a:prstDash val="solid"/>
                              </a:ln>
                              <a:solidFill>
                                <a:srgbClr val="28498B"/>
                              </a:solidFill>
                              <a:latin typeface="Cambria Math"/>
                            </a:rPr>
                          </m:ctrlPr>
                        </m:naryPr>
                        <m:sub>
                          <m:r>
                            <m:rPr>
                              <m:brk m:alnAt="23"/>
                            </m:rPr>
                            <a:rPr lang="en-US" altLang="zh-CN" sz="2400" b="0" i="1" dirty="0" smtClean="0">
                              <a:ln w="10160">
                                <a:solidFill>
                                  <a:srgbClr val="28498B"/>
                                </a:solidFill>
                                <a:prstDash val="solid"/>
                              </a:ln>
                              <a:solidFill>
                                <a:srgbClr val="28498B"/>
                              </a:solidFill>
                              <a:latin typeface="Cambria Math"/>
                            </a:rPr>
                            <m:t>𝑘</m:t>
                          </m:r>
                          <m:r>
                            <a:rPr lang="en-US" altLang="zh-CN" sz="2400" b="0" i="1" dirty="0" smtClean="0">
                              <a:ln w="10160">
                                <a:solidFill>
                                  <a:srgbClr val="28498B"/>
                                </a:solidFill>
                                <a:prstDash val="solid"/>
                              </a:ln>
                              <a:solidFill>
                                <a:srgbClr val="28498B"/>
                              </a:solidFill>
                              <a:latin typeface="Cambria Math"/>
                            </a:rPr>
                            <m:t>=1</m:t>
                          </m:r>
                        </m:sub>
                        <m:sup>
                          <m:r>
                            <a:rPr lang="en-US" altLang="zh-CN" sz="2400" b="0" i="1" dirty="0" smtClean="0">
                              <a:ln w="10160">
                                <a:solidFill>
                                  <a:srgbClr val="28498B"/>
                                </a:solidFill>
                                <a:prstDash val="solid"/>
                              </a:ln>
                              <a:solidFill>
                                <a:srgbClr val="28498B"/>
                              </a:solidFill>
                              <a:latin typeface="Cambria Math"/>
                            </a:rPr>
                            <m:t>𝑉</m:t>
                          </m:r>
                        </m:sup>
                        <m:e>
                          <m:sSup>
                            <m:sSupPr>
                              <m:ctrlPr>
                                <a:rPr lang="en-US" altLang="zh-CN" sz="2400" b="0" i="1" dirty="0" smtClean="0">
                                  <a:ln w="10160">
                                    <a:solidFill>
                                      <a:srgbClr val="28498B"/>
                                    </a:solidFill>
                                    <a:prstDash val="solid"/>
                                  </a:ln>
                                  <a:solidFill>
                                    <a:srgbClr val="28498B"/>
                                  </a:solidFill>
                                  <a:latin typeface="Cambria Math"/>
                                </a:rPr>
                              </m:ctrlPr>
                            </m:sSupPr>
                            <m:e>
                              <m:sSub>
                                <m:sSubPr>
                                  <m:ctrlPr>
                                    <a:rPr lang="en-US" altLang="zh-CN" sz="2400" b="0" i="1" dirty="0" smtClean="0">
                                      <a:ln w="10160">
                                        <a:solidFill>
                                          <a:srgbClr val="28498B"/>
                                        </a:solidFill>
                                        <a:prstDash val="solid"/>
                                      </a:ln>
                                      <a:solidFill>
                                        <a:srgbClr val="28498B"/>
                                      </a:solidFill>
                                      <a:latin typeface="Cambria Math"/>
                                    </a:rPr>
                                  </m:ctrlPr>
                                </m:sSubPr>
                                <m:e>
                                  <m:r>
                                    <a:rPr lang="en-US" altLang="zh-CN" sz="2400" b="0" i="1" dirty="0" smtClean="0">
                                      <a:ln w="10160">
                                        <a:solidFill>
                                          <a:srgbClr val="28498B"/>
                                        </a:solidFill>
                                        <a:prstDash val="solid"/>
                                      </a:ln>
                                      <a:solidFill>
                                        <a:srgbClr val="28498B"/>
                                      </a:solidFill>
                                      <a:latin typeface="Cambria Math"/>
                                    </a:rPr>
                                    <m:t>𝑝</m:t>
                                  </m:r>
                                </m:e>
                                <m:sub>
                                  <m:r>
                                    <a:rPr lang="en-US" altLang="zh-CN" sz="2400" b="0" i="1" dirty="0" smtClean="0">
                                      <a:ln w="10160">
                                        <a:solidFill>
                                          <a:srgbClr val="28498B"/>
                                        </a:solidFill>
                                        <a:prstDash val="solid"/>
                                      </a:ln>
                                      <a:solidFill>
                                        <a:srgbClr val="28498B"/>
                                      </a:solidFill>
                                      <a:latin typeface="Cambria Math"/>
                                    </a:rPr>
                                    <m:t>𝑘</m:t>
                                  </m:r>
                                </m:sub>
                              </m:sSub>
                            </m:e>
                            <m:sup>
                              <m:sSub>
                                <m:sSubPr>
                                  <m:ctrlPr>
                                    <a:rPr lang="en-US" altLang="zh-CN" sz="2400" b="0" i="1" dirty="0" smtClean="0">
                                      <a:ln w="10160">
                                        <a:solidFill>
                                          <a:srgbClr val="28498B"/>
                                        </a:solidFill>
                                        <a:prstDash val="solid"/>
                                      </a:ln>
                                      <a:solidFill>
                                        <a:srgbClr val="28498B"/>
                                      </a:solidFill>
                                      <a:latin typeface="Cambria Math"/>
                                    </a:rPr>
                                  </m:ctrlPr>
                                </m:sSubPr>
                                <m:e>
                                  <m:r>
                                    <a:rPr lang="zh-CN" altLang="en-US" sz="2400" b="0" i="1" dirty="0" smtClean="0">
                                      <a:ln w="10160">
                                        <a:solidFill>
                                          <a:srgbClr val="28498B"/>
                                        </a:solidFill>
                                        <a:prstDash val="solid"/>
                                      </a:ln>
                                      <a:solidFill>
                                        <a:srgbClr val="28498B"/>
                                      </a:solidFill>
                                      <a:latin typeface="Cambria Math"/>
                                    </a:rPr>
                                    <m:t>𝛼</m:t>
                                  </m:r>
                                </m:e>
                                <m:sub>
                                  <m:r>
                                    <a:rPr lang="en-US" altLang="zh-CN" sz="2400" b="0" i="1" dirty="0" smtClean="0">
                                      <a:ln w="10160">
                                        <a:solidFill>
                                          <a:srgbClr val="28498B"/>
                                        </a:solidFill>
                                        <a:prstDash val="solid"/>
                                      </a:ln>
                                      <a:solidFill>
                                        <a:srgbClr val="28498B"/>
                                      </a:solidFill>
                                      <a:latin typeface="Cambria Math"/>
                                    </a:rPr>
                                    <m:t>𝑘</m:t>
                                  </m:r>
                                </m:sub>
                              </m:sSub>
                              <m:r>
                                <a:rPr lang="en-US" altLang="zh-CN" sz="2400" b="0" i="1" dirty="0" smtClean="0">
                                  <a:ln w="10160">
                                    <a:solidFill>
                                      <a:srgbClr val="28498B"/>
                                    </a:solidFill>
                                    <a:prstDash val="solid"/>
                                  </a:ln>
                                  <a:solidFill>
                                    <a:srgbClr val="28498B"/>
                                  </a:solidFill>
                                  <a:latin typeface="Cambria Math"/>
                                </a:rPr>
                                <m:t> −1</m:t>
                              </m:r>
                            </m:sup>
                          </m:sSup>
                        </m:e>
                      </m:nary>
                    </m:oMath>
                  </m:oMathPara>
                </a14:m>
                <a:endParaRPr lang="en-US" altLang="zh-CN" sz="2400" dirty="0" smtClean="0">
                  <a:ln w="10160">
                    <a:solidFill>
                      <a:srgbClr val="28498B"/>
                    </a:solidFill>
                    <a:prstDash val="solid"/>
                  </a:ln>
                  <a:solidFill>
                    <a:srgbClr val="28498B"/>
                  </a:solidFill>
                </a:endParaRPr>
              </a:p>
              <a:p>
                <a:r>
                  <a:rPr lang="zh-CN" altLang="en-US" sz="2400" dirty="0">
                    <a:ln w="10160">
                      <a:solidFill>
                        <a:srgbClr val="28498B"/>
                      </a:solidFill>
                      <a:prstDash val="solid"/>
                    </a:ln>
                    <a:solidFill>
                      <a:srgbClr val="28498B"/>
                    </a:solidFill>
                  </a:rPr>
                  <a:t>其中</a:t>
                </a:r>
                <a14:m>
                  <m:oMath xmlns:m="http://schemas.openxmlformats.org/officeDocument/2006/math">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𝛼</m:t>
                            </m:r>
                          </m:e>
                        </m:acc>
                        <m:r>
                          <a:rPr lang="en-US" altLang="zh-CN" sz="2400" i="1">
                            <a:ln w="10160">
                              <a:solidFill>
                                <a:srgbClr val="28498B"/>
                              </a:solidFill>
                              <a:prstDash val="solid"/>
                            </a:ln>
                            <a:solidFill>
                              <a:srgbClr val="28498B"/>
                            </a:solidFill>
                            <a:latin typeface="Cambria Math"/>
                          </a:rPr>
                          <m:t>=(</m:t>
                        </m:r>
                        <m:r>
                          <a:rPr lang="zh-CN" altLang="en-US" sz="2400" i="1">
                            <a:ln w="10160">
                              <a:solidFill>
                                <a:srgbClr val="28498B"/>
                              </a:solidFill>
                              <a:prstDash val="solid"/>
                            </a:ln>
                            <a:solidFill>
                              <a:srgbClr val="28498B"/>
                            </a:solidFill>
                            <a:latin typeface="Cambria Math"/>
                          </a:rPr>
                          <m:t>𝛼</m:t>
                        </m:r>
                      </m:e>
                      <m:sub>
                        <m:r>
                          <a:rPr lang="en-US" altLang="zh-CN" sz="2400" i="1">
                            <a:ln w="10160">
                              <a:solidFill>
                                <a:srgbClr val="28498B"/>
                              </a:solidFill>
                              <a:prstDash val="solid"/>
                            </a:ln>
                            <a:solidFill>
                              <a:srgbClr val="28498B"/>
                            </a:solidFill>
                            <a:latin typeface="Cambria Math"/>
                          </a:rPr>
                          <m:t>1</m:t>
                        </m:r>
                      </m:sub>
                    </m:sSub>
                    <m:r>
                      <a:rPr lang="en-US" altLang="zh-CN"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zh-CN" altLang="en-US" sz="2400" i="1">
                            <a:ln w="10160">
                              <a:solidFill>
                                <a:srgbClr val="28498B"/>
                              </a:solidFill>
                              <a:prstDash val="solid"/>
                            </a:ln>
                            <a:solidFill>
                              <a:srgbClr val="28498B"/>
                            </a:solidFill>
                            <a:latin typeface="Cambria Math"/>
                          </a:rPr>
                          <m:t>𝛼</m:t>
                        </m:r>
                      </m:e>
                      <m:sub>
                        <m:r>
                          <a:rPr lang="en-US" altLang="zh-CN" sz="2400" i="1">
                            <a:ln w="10160">
                              <a:solidFill>
                                <a:srgbClr val="28498B"/>
                              </a:solidFill>
                              <a:prstDash val="solid"/>
                            </a:ln>
                            <a:solidFill>
                              <a:srgbClr val="28498B"/>
                            </a:solidFill>
                            <a:latin typeface="Cambria Math"/>
                          </a:rPr>
                          <m:t>2</m:t>
                        </m:r>
                      </m:sub>
                    </m:sSub>
                    <m:r>
                      <a:rPr lang="en-US" altLang="zh-CN"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zh-CN" altLang="en-US" sz="2400" i="1">
                            <a:ln w="10160">
                              <a:solidFill>
                                <a:srgbClr val="28498B"/>
                              </a:solidFill>
                              <a:prstDash val="solid"/>
                            </a:ln>
                            <a:solidFill>
                              <a:srgbClr val="28498B"/>
                            </a:solidFill>
                            <a:latin typeface="Cambria Math"/>
                          </a:rPr>
                          <m:t>𝛼</m:t>
                        </m:r>
                      </m:e>
                      <m:sub>
                        <m:r>
                          <a:rPr lang="en-US" altLang="zh-CN" sz="2400" b="0" i="1" smtClean="0">
                            <a:ln w="10160">
                              <a:solidFill>
                                <a:srgbClr val="28498B"/>
                              </a:solidFill>
                              <a:prstDash val="solid"/>
                            </a:ln>
                            <a:solidFill>
                              <a:srgbClr val="28498B"/>
                            </a:solidFill>
                            <a:latin typeface="Cambria Math"/>
                          </a:rPr>
                          <m:t>𝑉</m:t>
                        </m:r>
                      </m:sub>
                    </m:sSub>
                    <m:r>
                      <a:rPr lang="en-US" altLang="zh-CN" sz="2400" i="1">
                        <a:ln w="10160">
                          <a:solidFill>
                            <a:srgbClr val="28498B"/>
                          </a:solidFill>
                          <a:prstDash val="solid"/>
                        </a:ln>
                        <a:solidFill>
                          <a:srgbClr val="28498B"/>
                        </a:solidFill>
                        <a:latin typeface="Cambria Math"/>
                      </a:rPr>
                      <m:t>)</m:t>
                    </m:r>
                  </m:oMath>
                </a14:m>
                <a:r>
                  <a:rPr lang="zh-CN" altLang="en-US" sz="2400" dirty="0" smtClean="0">
                    <a:ln w="10160">
                      <a:solidFill>
                        <a:srgbClr val="28498B"/>
                      </a:solidFill>
                      <a:prstDash val="solid"/>
                    </a:ln>
                    <a:solidFill>
                      <a:srgbClr val="28498B"/>
                    </a:solidFill>
                  </a:rPr>
                  <a:t>为</a:t>
                </a:r>
                <a:r>
                  <a:rPr lang="en-US" altLang="zh-CN" sz="2400" dirty="0" smtClean="0">
                    <a:ln w="10160">
                      <a:solidFill>
                        <a:srgbClr val="28498B"/>
                      </a:solidFill>
                      <a:prstDash val="solid"/>
                    </a:ln>
                    <a:solidFill>
                      <a:srgbClr val="28498B"/>
                    </a:solidFill>
                  </a:rPr>
                  <a:t>Dirichlet</a:t>
                </a:r>
                <a:r>
                  <a:rPr lang="zh-CN" altLang="en-US" sz="2400" dirty="0" smtClean="0">
                    <a:ln w="10160">
                      <a:solidFill>
                        <a:srgbClr val="28498B"/>
                      </a:solidFill>
                      <a:prstDash val="solid"/>
                    </a:ln>
                    <a:solidFill>
                      <a:srgbClr val="28498B"/>
                    </a:solidFill>
                  </a:rPr>
                  <a:t>分布参数，</a:t>
                </a:r>
                <a14:m>
                  <m:oMath xmlns:m="http://schemas.openxmlformats.org/officeDocument/2006/math">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𝛼</m:t>
                        </m:r>
                      </m:e>
                    </m:acc>
                    <m:r>
                      <a:rPr lang="en-US" altLang="zh-CN" sz="2400" i="1" dirty="0">
                        <a:ln w="10160">
                          <a:solidFill>
                            <a:srgbClr val="28498B"/>
                          </a:solidFill>
                          <a:prstDash val="solid"/>
                        </a:ln>
                        <a:solidFill>
                          <a:srgbClr val="28498B"/>
                        </a:solidFill>
                        <a:latin typeface="Cambria Math"/>
                        <a:ea typeface="Cambria Math"/>
                      </a:rPr>
                      <m:t>)</m:t>
                    </m:r>
                  </m:oMath>
                </a14:m>
                <a:r>
                  <a:rPr lang="zh-CN" altLang="en-US" sz="2400" dirty="0" smtClean="0">
                    <a:ln w="10160">
                      <a:solidFill>
                        <a:srgbClr val="28498B"/>
                      </a:solidFill>
                      <a:prstDash val="solid"/>
                    </a:ln>
                    <a:solidFill>
                      <a:srgbClr val="28498B"/>
                    </a:solidFill>
                  </a:rPr>
                  <a:t>为归一化因子</a:t>
                </a:r>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a:rPr lang="en-US" altLang="zh-CN" sz="2400" i="1" dirty="0">
                          <a:ln w="10160">
                            <a:solidFill>
                              <a:srgbClr val="28498B"/>
                            </a:solidFill>
                            <a:prstDash val="solid"/>
                          </a:ln>
                          <a:solidFill>
                            <a:srgbClr val="28498B"/>
                          </a:solidFill>
                          <a:latin typeface="Cambria Math"/>
                          <a:ea typeface="Cambria Math"/>
                        </a:rPr>
                        <m:t>∆</m:t>
                      </m:r>
                      <m:d>
                        <m:dPr>
                          <m:ctrlPr>
                            <a:rPr lang="en-US" altLang="zh-CN" sz="2400" i="1" dirty="0">
                              <a:ln w="10160">
                                <a:solidFill>
                                  <a:srgbClr val="28498B"/>
                                </a:solidFill>
                                <a:prstDash val="solid"/>
                              </a:ln>
                              <a:solidFill>
                                <a:srgbClr val="28498B"/>
                              </a:solidFill>
                              <a:latin typeface="Cambria Math"/>
                              <a:ea typeface="Cambria Math"/>
                            </a:rPr>
                          </m:ctrlPr>
                        </m:dPr>
                        <m:e>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𝛼</m:t>
                              </m:r>
                            </m:e>
                          </m:acc>
                        </m:e>
                      </m:d>
                      <m:r>
                        <a:rPr lang="en-US" altLang="zh-CN" sz="2400" b="0" i="1" dirty="0" smtClean="0">
                          <a:ln w="10160">
                            <a:solidFill>
                              <a:srgbClr val="28498B"/>
                            </a:solidFill>
                            <a:prstDash val="solid"/>
                          </a:ln>
                          <a:solidFill>
                            <a:srgbClr val="28498B"/>
                          </a:solidFill>
                          <a:latin typeface="Cambria Math"/>
                          <a:ea typeface="Cambria Math"/>
                        </a:rPr>
                        <m:t>= </m:t>
                      </m:r>
                      <m:nary>
                        <m:naryPr>
                          <m:limLoc m:val="undOvr"/>
                          <m:subHide m:val="on"/>
                          <m:supHide m:val="on"/>
                          <m:ctrlPr>
                            <a:rPr lang="en-US" altLang="zh-CN" sz="2400" b="0" i="1" dirty="0" smtClean="0">
                              <a:ln w="10160">
                                <a:solidFill>
                                  <a:srgbClr val="28498B"/>
                                </a:solidFill>
                                <a:prstDash val="solid"/>
                              </a:ln>
                              <a:solidFill>
                                <a:srgbClr val="28498B"/>
                              </a:solidFill>
                              <a:latin typeface="Cambria Math"/>
                              <a:ea typeface="Cambria Math"/>
                            </a:rPr>
                          </m:ctrlPr>
                        </m:naryPr>
                        <m:sub/>
                        <m:sup/>
                        <m:e>
                          <m:nary>
                            <m:naryPr>
                              <m:chr m:val="∏"/>
                              <m:ctrlPr>
                                <a:rPr lang="en-US" altLang="zh-CN" sz="2400" b="0" i="1" dirty="0" smtClean="0">
                                  <a:ln w="10160">
                                    <a:solidFill>
                                      <a:srgbClr val="FF0000"/>
                                    </a:solidFill>
                                    <a:prstDash val="solid"/>
                                  </a:ln>
                                  <a:solidFill>
                                    <a:srgbClr val="FF0000"/>
                                  </a:solidFill>
                                  <a:latin typeface="Cambria Math"/>
                                  <a:ea typeface="Cambria Math"/>
                                </a:rPr>
                              </m:ctrlPr>
                            </m:naryPr>
                            <m:sub>
                              <m:r>
                                <m:rPr>
                                  <m:brk m:alnAt="23"/>
                                </m:rPr>
                                <a:rPr lang="en-US" altLang="zh-CN" sz="2400" b="0" i="1" dirty="0" smtClean="0">
                                  <a:ln w="10160">
                                    <a:solidFill>
                                      <a:srgbClr val="FF0000"/>
                                    </a:solidFill>
                                    <a:prstDash val="solid"/>
                                  </a:ln>
                                  <a:solidFill>
                                    <a:srgbClr val="FF0000"/>
                                  </a:solidFill>
                                  <a:latin typeface="Cambria Math"/>
                                  <a:ea typeface="Cambria Math"/>
                                </a:rPr>
                                <m:t>𝑘</m:t>
                              </m:r>
                              <m:r>
                                <a:rPr lang="en-US" altLang="zh-CN" sz="2400" b="0" i="1" dirty="0" smtClean="0">
                                  <a:ln w="10160">
                                    <a:solidFill>
                                      <a:srgbClr val="FF0000"/>
                                    </a:solidFill>
                                    <a:prstDash val="solid"/>
                                  </a:ln>
                                  <a:solidFill>
                                    <a:srgbClr val="FF0000"/>
                                  </a:solidFill>
                                  <a:latin typeface="Cambria Math"/>
                                  <a:ea typeface="Cambria Math"/>
                                </a:rPr>
                                <m:t>=1</m:t>
                              </m:r>
                            </m:sub>
                            <m:sup>
                              <m:r>
                                <a:rPr lang="en-US" altLang="zh-CN" sz="2400" b="0" i="1" dirty="0" smtClean="0">
                                  <a:ln w="10160">
                                    <a:solidFill>
                                      <a:srgbClr val="FF0000"/>
                                    </a:solidFill>
                                    <a:prstDash val="solid"/>
                                  </a:ln>
                                  <a:solidFill>
                                    <a:srgbClr val="FF0000"/>
                                  </a:solidFill>
                                  <a:latin typeface="Cambria Math"/>
                                  <a:ea typeface="Cambria Math"/>
                                </a:rPr>
                                <m:t>𝑉</m:t>
                              </m:r>
                            </m:sup>
                            <m:e>
                              <m:sSup>
                                <m:sSupPr>
                                  <m:ctrlPr>
                                    <a:rPr lang="en-US" altLang="zh-CN" sz="2400" b="0" i="1" dirty="0" smtClean="0">
                                      <a:ln w="10160">
                                        <a:solidFill>
                                          <a:srgbClr val="FF0000"/>
                                        </a:solidFill>
                                        <a:prstDash val="solid"/>
                                      </a:ln>
                                      <a:solidFill>
                                        <a:srgbClr val="FF0000"/>
                                      </a:solidFill>
                                      <a:latin typeface="Cambria Math"/>
                                      <a:ea typeface="Cambria Math"/>
                                    </a:rPr>
                                  </m:ctrlPr>
                                </m:sSupPr>
                                <m:e>
                                  <m:sSub>
                                    <m:sSubPr>
                                      <m:ctrlPr>
                                        <a:rPr lang="en-US" altLang="zh-CN" sz="2400" b="0" i="1" dirty="0" smtClean="0">
                                          <a:ln w="10160">
                                            <a:solidFill>
                                              <a:srgbClr val="FF0000"/>
                                            </a:solidFill>
                                            <a:prstDash val="solid"/>
                                          </a:ln>
                                          <a:solidFill>
                                            <a:srgbClr val="FF0000"/>
                                          </a:solidFill>
                                          <a:latin typeface="Cambria Math"/>
                                          <a:ea typeface="Cambria Math"/>
                                        </a:rPr>
                                      </m:ctrlPr>
                                    </m:sSubPr>
                                    <m:e>
                                      <m:r>
                                        <a:rPr lang="en-US" altLang="zh-CN" sz="2400" b="0" i="1" dirty="0" smtClean="0">
                                          <a:ln w="10160">
                                            <a:solidFill>
                                              <a:srgbClr val="FF0000"/>
                                            </a:solidFill>
                                            <a:prstDash val="solid"/>
                                          </a:ln>
                                          <a:solidFill>
                                            <a:srgbClr val="FF0000"/>
                                          </a:solidFill>
                                          <a:latin typeface="Cambria Math"/>
                                          <a:ea typeface="Cambria Math"/>
                                        </a:rPr>
                                        <m:t>𝑝</m:t>
                                      </m:r>
                                    </m:e>
                                    <m:sub>
                                      <m:r>
                                        <a:rPr lang="en-US" altLang="zh-CN" sz="2400" b="0" i="1" dirty="0" smtClean="0">
                                          <a:ln w="10160">
                                            <a:solidFill>
                                              <a:srgbClr val="FF0000"/>
                                            </a:solidFill>
                                            <a:prstDash val="solid"/>
                                          </a:ln>
                                          <a:solidFill>
                                            <a:srgbClr val="FF0000"/>
                                          </a:solidFill>
                                          <a:latin typeface="Cambria Math"/>
                                          <a:ea typeface="Cambria Math"/>
                                        </a:rPr>
                                        <m:t>𝑘</m:t>
                                      </m:r>
                                    </m:sub>
                                  </m:sSub>
                                </m:e>
                                <m:sup>
                                  <m:sSub>
                                    <m:sSubPr>
                                      <m:ctrlPr>
                                        <a:rPr lang="en-US" altLang="zh-CN" sz="2400" b="0" i="1" dirty="0" smtClean="0">
                                          <a:ln w="10160">
                                            <a:solidFill>
                                              <a:srgbClr val="FF0000"/>
                                            </a:solidFill>
                                            <a:prstDash val="solid"/>
                                          </a:ln>
                                          <a:solidFill>
                                            <a:srgbClr val="FF0000"/>
                                          </a:solidFill>
                                          <a:latin typeface="Cambria Math"/>
                                          <a:ea typeface="Cambria Math"/>
                                        </a:rPr>
                                      </m:ctrlPr>
                                    </m:sSubPr>
                                    <m:e>
                                      <m:r>
                                        <a:rPr lang="zh-CN" altLang="en-US" sz="2400" b="0" i="1" dirty="0" smtClean="0">
                                          <a:ln w="10160">
                                            <a:solidFill>
                                              <a:srgbClr val="FF0000"/>
                                            </a:solidFill>
                                            <a:prstDash val="solid"/>
                                          </a:ln>
                                          <a:solidFill>
                                            <a:srgbClr val="FF0000"/>
                                          </a:solidFill>
                                          <a:latin typeface="Cambria Math"/>
                                          <a:ea typeface="Cambria Math"/>
                                        </a:rPr>
                                        <m:t>𝛼</m:t>
                                      </m:r>
                                    </m:e>
                                    <m:sub>
                                      <m:r>
                                        <a:rPr lang="en-US" altLang="zh-CN" sz="2400" b="0" i="1" dirty="0" smtClean="0">
                                          <a:ln w="10160">
                                            <a:solidFill>
                                              <a:srgbClr val="FF0000"/>
                                            </a:solidFill>
                                            <a:prstDash val="solid"/>
                                          </a:ln>
                                          <a:solidFill>
                                            <a:srgbClr val="FF0000"/>
                                          </a:solidFill>
                                          <a:latin typeface="Cambria Math"/>
                                          <a:ea typeface="Cambria Math"/>
                                        </a:rPr>
                                        <m:t>𝑘</m:t>
                                      </m:r>
                                    </m:sub>
                                  </m:sSub>
                                  <m:r>
                                    <a:rPr lang="en-US" altLang="zh-CN" sz="2400" b="0" i="1" dirty="0" smtClean="0">
                                      <a:ln w="10160">
                                        <a:solidFill>
                                          <a:srgbClr val="FF0000"/>
                                        </a:solidFill>
                                        <a:prstDash val="solid"/>
                                      </a:ln>
                                      <a:solidFill>
                                        <a:srgbClr val="FF0000"/>
                                      </a:solidFill>
                                      <a:latin typeface="Cambria Math"/>
                                      <a:ea typeface="Cambria Math"/>
                                    </a:rPr>
                                    <m:t> −1</m:t>
                                  </m:r>
                                </m:sup>
                              </m:sSup>
                            </m:e>
                          </m:nary>
                          <m:r>
                            <a:rPr lang="en-US" altLang="zh-CN" sz="2400" b="0" i="1" dirty="0" smtClean="0">
                              <a:ln w="10160">
                                <a:solidFill>
                                  <a:srgbClr val="FF0000"/>
                                </a:solidFill>
                                <a:prstDash val="solid"/>
                              </a:ln>
                              <a:solidFill>
                                <a:srgbClr val="FF0000"/>
                              </a:solidFill>
                              <a:latin typeface="Cambria Math"/>
                              <a:ea typeface="Cambria Math"/>
                            </a:rPr>
                            <m:t> </m:t>
                          </m:r>
                          <m:r>
                            <a:rPr lang="en-US" altLang="zh-CN" sz="2400" b="0" i="1" dirty="0" smtClean="0">
                              <a:ln w="10160">
                                <a:solidFill>
                                  <a:srgbClr val="28498B"/>
                                </a:solidFill>
                                <a:prstDash val="solid"/>
                              </a:ln>
                              <a:solidFill>
                                <a:srgbClr val="28498B"/>
                              </a:solidFill>
                              <a:latin typeface="Cambria Math"/>
                              <a:ea typeface="Cambria Math"/>
                            </a:rPr>
                            <m:t>𝑑</m:t>
                          </m:r>
                          <m:acc>
                            <m:accPr>
                              <m:chr m:val="⃗"/>
                              <m:ctrlPr>
                                <a:rPr lang="en-US" altLang="zh-CN" sz="2400" b="0" i="1" dirty="0" smtClean="0">
                                  <a:ln w="10160">
                                    <a:solidFill>
                                      <a:srgbClr val="28498B"/>
                                    </a:solidFill>
                                    <a:prstDash val="solid"/>
                                  </a:ln>
                                  <a:solidFill>
                                    <a:srgbClr val="28498B"/>
                                  </a:solidFill>
                                  <a:latin typeface="Cambria Math"/>
                                  <a:ea typeface="Cambria Math"/>
                                </a:rPr>
                              </m:ctrlPr>
                            </m:accPr>
                            <m:e>
                              <m:r>
                                <a:rPr lang="en-US" altLang="zh-CN" sz="2400" b="0" i="1" dirty="0" smtClean="0">
                                  <a:ln w="10160">
                                    <a:solidFill>
                                      <a:srgbClr val="28498B"/>
                                    </a:solidFill>
                                    <a:prstDash val="solid"/>
                                  </a:ln>
                                  <a:solidFill>
                                    <a:srgbClr val="28498B"/>
                                  </a:solidFill>
                                  <a:latin typeface="Cambria Math"/>
                                  <a:ea typeface="Cambria Math"/>
                                </a:rPr>
                                <m:t>𝑝</m:t>
                              </m:r>
                            </m:e>
                          </m:acc>
                        </m:e>
                      </m:nary>
                    </m:oMath>
                  </m:oMathPara>
                </a14:m>
                <a:endParaRPr lang="en-US" altLang="zh-CN" sz="2400" dirty="0">
                  <a:ln w="10160">
                    <a:solidFill>
                      <a:srgbClr val="28498B"/>
                    </a:solidFill>
                    <a:prstDash val="solid"/>
                  </a:ln>
                  <a:solidFill>
                    <a:srgbClr val="28498B"/>
                  </a:solidFill>
                </a:endParaRPr>
              </a:p>
            </p:txBody>
          </p:sp>
        </mc:Choice>
        <mc:Fallback xmlns="">
          <p:sp>
            <p:nvSpPr>
              <p:cNvPr id="8" name="文本框 1"/>
              <p:cNvSpPr txBox="1">
                <a:spLocks noRot="1" noChangeAspect="1" noMove="1" noResize="1" noEditPoints="1" noAdjustHandles="1" noChangeArrowheads="1" noChangeShapeType="1" noTextEdit="1"/>
              </p:cNvSpPr>
              <p:nvPr/>
            </p:nvSpPr>
            <p:spPr>
              <a:xfrm>
                <a:off x="454598" y="1772816"/>
                <a:ext cx="7861818" cy="3786165"/>
              </a:xfrm>
              <a:prstGeom prst="rect">
                <a:avLst/>
              </a:prstGeom>
              <a:blipFill rotWithShape="1">
                <a:blip r:embed="rId4"/>
                <a:stretch>
                  <a:fillRect l="-1241" t="-2093"/>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195719467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模型数学分析</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8" name="文本框 1"/>
              <p:cNvSpPr txBox="1"/>
              <p:nvPr/>
            </p:nvSpPr>
            <p:spPr>
              <a:xfrm>
                <a:off x="454598" y="1772816"/>
                <a:ext cx="7861818" cy="4085477"/>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由于</a:t>
                </a:r>
                <a:r>
                  <a:rPr lang="en-US" altLang="zh-CN" sz="2400" dirty="0" err="1"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Dirichlet</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分布满足以下性质：</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en-US" altLang="zh-CN" sz="2400" dirty="0" err="1"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Dirichlet</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先验分布 </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多项式分布 </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a:t>
                </a:r>
                <a:r>
                  <a:rPr lang="en-US" altLang="zh-CN" sz="2400" dirty="0" err="1"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Dirichlet</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后验分布</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即</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Dir</m:t>
                      </m:r>
                      <m:d>
                        <m:dPr>
                          <m:endChr m:val="|"/>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r>
                            <a:rPr lang="en-US" altLang="zh-CN" sz="2400" i="1" dirty="0">
                              <a:ln w="10160">
                                <a:solidFill>
                                  <a:srgbClr val="28498B"/>
                                </a:solidFill>
                                <a:prstDash val="solid"/>
                              </a:ln>
                              <a:solidFill>
                                <a:srgbClr val="28498B"/>
                              </a:solidFill>
                              <a:latin typeface="Cambria Math"/>
                            </a:rPr>
                            <m:t> </m:t>
                          </m:r>
                        </m:e>
                      </m:d>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𝛼</m:t>
                          </m:r>
                        </m:e>
                      </m:acc>
                      <m:r>
                        <a:rPr lang="en-US" altLang="zh-CN" sz="2400" dirty="0">
                          <a:ln w="10160">
                            <a:solidFill>
                              <a:srgbClr val="28498B"/>
                            </a:solidFill>
                            <a:prstDash val="solid"/>
                          </a:ln>
                          <a:solidFill>
                            <a:srgbClr val="28498B"/>
                          </a:solidFill>
                          <a:latin typeface="Cambria Math"/>
                        </a:rPr>
                        <m:t>)</m:t>
                      </m:r>
                      <m:r>
                        <a:rPr lang="en-US" altLang="zh-CN" sz="2400" b="0" i="1" dirty="0" smtClean="0">
                          <a:ln w="10160">
                            <a:solidFill>
                              <a:srgbClr val="28498B"/>
                            </a:solidFill>
                            <a:prstDash val="solid"/>
                          </a:ln>
                          <a:solidFill>
                            <a:srgbClr val="28498B"/>
                          </a:solidFill>
                          <a:latin typeface="Cambria Math"/>
                        </a:rPr>
                        <m:t>+</m:t>
                      </m:r>
                      <m:r>
                        <m:rPr>
                          <m:sty m:val="p"/>
                        </m:rPr>
                        <a:rPr lang="en-US" altLang="zh-CN" sz="2400" i="1" dirty="0">
                          <a:ln w="10160">
                            <a:solidFill>
                              <a:srgbClr val="28498B"/>
                            </a:solidFill>
                            <a:prstDash val="solid"/>
                          </a:ln>
                          <a:solidFill>
                            <a:srgbClr val="28498B"/>
                          </a:solidFill>
                          <a:latin typeface="Cambria Math"/>
                        </a:rPr>
                        <m:t>Mult</m:t>
                      </m:r>
                      <m:d>
                        <m:dPr>
                          <m:ctrlPr>
                            <a:rPr lang="en-US" altLang="zh-CN" sz="2400" b="0" i="1" dirty="0" smtClean="0">
                              <a:ln w="10160">
                                <a:solidFill>
                                  <a:srgbClr val="28498B"/>
                                </a:solidFill>
                                <a:prstDash val="solid"/>
                              </a:ln>
                              <a:solidFill>
                                <a:srgbClr val="28498B"/>
                              </a:solidFill>
                              <a:latin typeface="Cambria Math"/>
                            </a:rPr>
                          </m:ctrlPr>
                        </m:dPr>
                        <m:e>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𝑛</m:t>
                              </m:r>
                            </m:e>
                          </m:acc>
                        </m:e>
                      </m:d>
                      <m:r>
                        <a:rPr lang="en-US" altLang="zh-CN" sz="2400" b="0" i="1" dirty="0" smtClean="0">
                          <a:ln w="10160">
                            <a:solidFill>
                              <a:srgbClr val="28498B"/>
                            </a:solidFill>
                            <a:prstDash val="solid"/>
                          </a:ln>
                          <a:solidFill>
                            <a:srgbClr val="28498B"/>
                          </a:solidFill>
                          <a:latin typeface="Cambria Math"/>
                        </a:rPr>
                        <m:t>=</m:t>
                      </m:r>
                      <m:r>
                        <m:rPr>
                          <m:sty m:val="p"/>
                        </m:rPr>
                        <a:rPr lang="en-US" altLang="zh-CN" sz="2400" dirty="0">
                          <a:ln w="10160">
                            <a:solidFill>
                              <a:srgbClr val="28498B"/>
                            </a:solidFill>
                            <a:prstDash val="solid"/>
                          </a:ln>
                          <a:solidFill>
                            <a:srgbClr val="28498B"/>
                          </a:solidFill>
                          <a:latin typeface="Cambria Math"/>
                        </a:rPr>
                        <m:t>Dir</m:t>
                      </m:r>
                      <m:d>
                        <m:dPr>
                          <m:endChr m:val="|"/>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r>
                            <a:rPr lang="en-US" altLang="zh-CN" sz="2400" i="1" dirty="0">
                              <a:ln w="10160">
                                <a:solidFill>
                                  <a:srgbClr val="28498B"/>
                                </a:solidFill>
                                <a:prstDash val="solid"/>
                              </a:ln>
                              <a:solidFill>
                                <a:srgbClr val="28498B"/>
                              </a:solidFill>
                              <a:latin typeface="Cambria Math"/>
                            </a:rPr>
                            <m:t> </m:t>
                          </m:r>
                        </m:e>
                      </m:d>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𝛼</m:t>
                          </m:r>
                        </m:e>
                      </m:acc>
                      <m:r>
                        <a:rPr lang="en-US" altLang="zh-CN" sz="2400" b="0" i="1" dirty="0" smtClean="0">
                          <a:ln w="10160">
                            <a:solidFill>
                              <a:srgbClr val="28498B"/>
                            </a:solidFill>
                            <a:prstDash val="solid"/>
                          </a:ln>
                          <a:solidFill>
                            <a:srgbClr val="28498B"/>
                          </a:solidFill>
                          <a:latin typeface="Cambria Math"/>
                        </a:rPr>
                        <m:t>+ </m:t>
                      </m:r>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𝑛</m:t>
                          </m:r>
                        </m:e>
                      </m:acc>
                      <m:r>
                        <a:rPr lang="en-US" altLang="zh-CN" sz="2400" dirty="0">
                          <a:ln w="10160">
                            <a:solidFill>
                              <a:srgbClr val="28498B"/>
                            </a:solidFill>
                            <a:prstDash val="solid"/>
                          </a:ln>
                          <a:solidFill>
                            <a:srgbClr val="28498B"/>
                          </a:solidFill>
                          <a:latin typeface="Cambria Math"/>
                        </a:rPr>
                        <m:t>)</m:t>
                      </m:r>
                    </m:oMath>
                  </m:oMathPara>
                </a14:m>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所以</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的后验分布为</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endChr m:val="|"/>
                          <m:ctrlPr>
                            <a:rPr lang="en-US" altLang="zh-CN" sz="2400" b="0" i="1" dirty="0" smtClean="0">
                              <a:ln w="10160">
                                <a:solidFill>
                                  <a:srgbClr val="28498B"/>
                                </a:solidFill>
                                <a:prstDash val="solid"/>
                              </a:ln>
                              <a:solidFill>
                                <a:srgbClr val="28498B"/>
                              </a:solidFill>
                              <a:latin typeface="Cambria Math"/>
                            </a:rPr>
                          </m:ctrlPr>
                        </m:dPr>
                        <m:e>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𝑝</m:t>
                              </m:r>
                            </m:e>
                          </m:acc>
                          <m:r>
                            <a:rPr lang="en-US" altLang="zh-CN" sz="2400" b="0" i="1" dirty="0" smtClean="0">
                              <a:ln w="10160">
                                <a:solidFill>
                                  <a:srgbClr val="28498B"/>
                                </a:solidFill>
                                <a:prstDash val="solid"/>
                              </a:ln>
                              <a:solidFill>
                                <a:srgbClr val="28498B"/>
                              </a:solidFill>
                              <a:latin typeface="Cambria Math"/>
                            </a:rPr>
                            <m:t> </m:t>
                          </m:r>
                        </m:e>
                      </m:d>
                      <m:r>
                        <a:rPr lang="en-US" altLang="zh-CN" sz="2400" b="0" i="1" dirty="0" smtClean="0">
                          <a:ln w="10160">
                            <a:solidFill>
                              <a:srgbClr val="28498B"/>
                            </a:solidFill>
                            <a:prstDash val="solid"/>
                          </a:ln>
                          <a:solidFill>
                            <a:srgbClr val="28498B"/>
                          </a:solidFill>
                          <a:latin typeface="Cambria Math"/>
                        </a:rPr>
                        <m:t>𝐷</m:t>
                      </m:r>
                      <m:r>
                        <a:rPr lang="en-US" altLang="zh-CN" sz="2400" b="0" i="1" dirty="0" smtClean="0">
                          <a:ln w="10160">
                            <a:solidFill>
                              <a:srgbClr val="28498B"/>
                            </a:solidFill>
                            <a:prstDash val="solid"/>
                          </a:ln>
                          <a:solidFill>
                            <a:srgbClr val="28498B"/>
                          </a:solidFill>
                          <a:latin typeface="Cambria Math"/>
                        </a:rPr>
                        <m:t>, </m:t>
                      </m:r>
                      <m:acc>
                        <m:accPr>
                          <m:chr m:val="⃗"/>
                          <m:ctrlPr>
                            <a:rPr lang="en-US" altLang="zh-CN" sz="2400" b="0" i="1" dirty="0" smtClean="0">
                              <a:ln w="10160">
                                <a:solidFill>
                                  <a:srgbClr val="28498B"/>
                                </a:solidFill>
                                <a:prstDash val="solid"/>
                              </a:ln>
                              <a:solidFill>
                                <a:srgbClr val="28498B"/>
                              </a:solidFill>
                              <a:latin typeface="Cambria Math"/>
                            </a:rPr>
                          </m:ctrlPr>
                        </m:accPr>
                        <m:e>
                          <m:r>
                            <a:rPr lang="zh-CN" altLang="en-US" sz="2400" b="0" i="1" dirty="0" smtClean="0">
                              <a:ln w="10160">
                                <a:solidFill>
                                  <a:srgbClr val="28498B"/>
                                </a:solidFill>
                                <a:prstDash val="solid"/>
                              </a:ln>
                              <a:solidFill>
                                <a:srgbClr val="28498B"/>
                              </a:solidFill>
                              <a:latin typeface="Cambria Math"/>
                            </a:rPr>
                            <m:t>𝛼</m:t>
                          </m:r>
                        </m:e>
                      </m:acc>
                      <m:r>
                        <a:rPr lang="en-US" altLang="zh-CN" sz="2400" b="0" i="0" dirty="0" smtClean="0">
                          <a:ln w="10160">
                            <a:solidFill>
                              <a:srgbClr val="28498B"/>
                            </a:solidFill>
                            <a:prstDash val="solid"/>
                          </a:ln>
                          <a:solidFill>
                            <a:srgbClr val="28498B"/>
                          </a:solidFill>
                          <a:latin typeface="Cambria Math"/>
                        </a:rPr>
                        <m:t>)=</m:t>
                      </m:r>
                      <m:r>
                        <m:rPr>
                          <m:sty m:val="p"/>
                        </m:rPr>
                        <a:rPr lang="en-US" altLang="zh-CN" sz="2400" dirty="0">
                          <a:ln w="10160">
                            <a:solidFill>
                              <a:srgbClr val="28498B"/>
                            </a:solidFill>
                            <a:prstDash val="solid"/>
                          </a:ln>
                          <a:solidFill>
                            <a:srgbClr val="28498B"/>
                          </a:solidFill>
                          <a:latin typeface="Cambria Math"/>
                        </a:rPr>
                        <m:t>Dir</m:t>
                      </m:r>
                      <m:d>
                        <m:dPr>
                          <m:endChr m:val="|"/>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r>
                            <a:rPr lang="en-US" altLang="zh-CN" sz="2400" i="1" dirty="0">
                              <a:ln w="10160">
                                <a:solidFill>
                                  <a:srgbClr val="28498B"/>
                                </a:solidFill>
                                <a:prstDash val="solid"/>
                              </a:ln>
                              <a:solidFill>
                                <a:srgbClr val="28498B"/>
                              </a:solidFill>
                              <a:latin typeface="Cambria Math"/>
                            </a:rPr>
                            <m:t> </m:t>
                          </m:r>
                        </m:e>
                      </m:d>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𝛼</m:t>
                          </m:r>
                        </m:e>
                      </m:acc>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𝑛</m:t>
                          </m:r>
                        </m:e>
                      </m:acc>
                      <m:r>
                        <a:rPr lang="en-US" altLang="zh-CN" sz="2400" dirty="0">
                          <a:ln w="10160">
                            <a:solidFill>
                              <a:srgbClr val="28498B"/>
                            </a:solidFill>
                            <a:prstDash val="solid"/>
                          </a:ln>
                          <a:solidFill>
                            <a:srgbClr val="28498B"/>
                          </a:solidFill>
                          <a:latin typeface="Cambria Math"/>
                        </a:rPr>
                        <m:t>)</m:t>
                      </m:r>
                      <m:r>
                        <a:rPr lang="en-US" altLang="zh-CN" sz="2400" b="0" i="0" dirty="0" smtClean="0">
                          <a:ln w="10160">
                            <a:solidFill>
                              <a:srgbClr val="28498B"/>
                            </a:solidFill>
                            <a:prstDash val="solid"/>
                          </a:ln>
                          <a:solidFill>
                            <a:srgbClr val="28498B"/>
                          </a:solidFill>
                          <a:latin typeface="Cambria Math"/>
                        </a:rPr>
                        <m:t>=</m:t>
                      </m:r>
                      <m:f>
                        <m:fPr>
                          <m:ctrlPr>
                            <a:rPr lang="en-US" altLang="zh-CN" sz="2400" i="1" dirty="0">
                              <a:ln w="10160">
                                <a:solidFill>
                                  <a:srgbClr val="28498B"/>
                                </a:solidFill>
                                <a:prstDash val="solid"/>
                              </a:ln>
                              <a:solidFill>
                                <a:srgbClr val="28498B"/>
                              </a:solidFill>
                              <a:latin typeface="Cambria Math"/>
                            </a:rPr>
                          </m:ctrlPr>
                        </m:fPr>
                        <m:num>
                          <m:r>
                            <a:rPr lang="en-US" altLang="zh-CN" sz="2400" i="1" dirty="0">
                              <a:ln w="10160">
                                <a:solidFill>
                                  <a:srgbClr val="28498B"/>
                                </a:solidFill>
                                <a:prstDash val="solid"/>
                              </a:ln>
                              <a:solidFill>
                                <a:srgbClr val="28498B"/>
                              </a:solidFill>
                              <a:latin typeface="Cambria Math"/>
                            </a:rPr>
                            <m:t>1</m:t>
                          </m:r>
                        </m:num>
                        <m:den>
                          <m:r>
                            <a:rPr lang="en-US" altLang="zh-CN" sz="2400" i="1" dirty="0">
                              <a:ln w="10160">
                                <a:solidFill>
                                  <a:srgbClr val="FF0000"/>
                                </a:solidFill>
                                <a:prstDash val="solid"/>
                              </a:ln>
                              <a:solidFill>
                                <a:srgbClr val="FF0000"/>
                              </a:solidFill>
                              <a:latin typeface="Cambria Math"/>
                              <a:ea typeface="Cambria Math"/>
                            </a:rPr>
                            <m:t>∆(</m:t>
                          </m:r>
                          <m:acc>
                            <m:accPr>
                              <m:chr m:val="⃗"/>
                              <m:ctrlPr>
                                <a:rPr lang="en-US" altLang="zh-CN" sz="2400" i="1" dirty="0">
                                  <a:ln w="10160">
                                    <a:solidFill>
                                      <a:srgbClr val="FF0000"/>
                                    </a:solidFill>
                                    <a:prstDash val="solid"/>
                                  </a:ln>
                                  <a:solidFill>
                                    <a:srgbClr val="FF0000"/>
                                  </a:solidFill>
                                  <a:latin typeface="Cambria Math"/>
                                  <a:ea typeface="Cambria Math"/>
                                </a:rPr>
                              </m:ctrlPr>
                            </m:accPr>
                            <m:e>
                              <m:r>
                                <a:rPr lang="zh-CN" altLang="en-US" sz="2400" i="1" dirty="0">
                                  <a:ln w="10160">
                                    <a:solidFill>
                                      <a:srgbClr val="FF0000"/>
                                    </a:solidFill>
                                    <a:prstDash val="solid"/>
                                  </a:ln>
                                  <a:solidFill>
                                    <a:srgbClr val="FF0000"/>
                                  </a:solidFill>
                                  <a:latin typeface="Cambria Math"/>
                                  <a:ea typeface="Cambria Math"/>
                                </a:rPr>
                                <m:t>𝛼</m:t>
                              </m:r>
                            </m:e>
                          </m:acc>
                          <m:r>
                            <a:rPr lang="en-US" altLang="zh-CN" sz="2400" b="0" i="1" dirty="0" smtClean="0">
                              <a:ln w="10160">
                                <a:solidFill>
                                  <a:srgbClr val="FF0000"/>
                                </a:solidFill>
                                <a:prstDash val="solid"/>
                              </a:ln>
                              <a:solidFill>
                                <a:srgbClr val="FF0000"/>
                              </a:solidFill>
                              <a:latin typeface="Cambria Math"/>
                              <a:ea typeface="Cambria Math"/>
                            </a:rPr>
                            <m:t>+</m:t>
                          </m:r>
                          <m:acc>
                            <m:accPr>
                              <m:chr m:val="⃗"/>
                              <m:ctrlPr>
                                <a:rPr lang="en-US" altLang="zh-CN" sz="2400" b="0" i="1" dirty="0" smtClean="0">
                                  <a:ln w="10160">
                                    <a:solidFill>
                                      <a:srgbClr val="FF0000"/>
                                    </a:solidFill>
                                    <a:prstDash val="solid"/>
                                  </a:ln>
                                  <a:solidFill>
                                    <a:srgbClr val="FF0000"/>
                                  </a:solidFill>
                                  <a:latin typeface="Cambria Math"/>
                                  <a:ea typeface="Cambria Math"/>
                                </a:rPr>
                              </m:ctrlPr>
                            </m:accPr>
                            <m:e>
                              <m:r>
                                <a:rPr lang="en-US" altLang="zh-CN" sz="2400" b="0" i="1" dirty="0" smtClean="0">
                                  <a:ln w="10160">
                                    <a:solidFill>
                                      <a:srgbClr val="FF0000"/>
                                    </a:solidFill>
                                    <a:prstDash val="solid"/>
                                  </a:ln>
                                  <a:solidFill>
                                    <a:srgbClr val="FF0000"/>
                                  </a:solidFill>
                                  <a:latin typeface="Cambria Math"/>
                                  <a:ea typeface="Cambria Math"/>
                                </a:rPr>
                                <m:t>𝑛</m:t>
                              </m:r>
                            </m:e>
                          </m:acc>
                          <m:r>
                            <a:rPr lang="en-US" altLang="zh-CN" sz="2400" i="1" dirty="0">
                              <a:ln w="10160">
                                <a:solidFill>
                                  <a:srgbClr val="FF0000"/>
                                </a:solidFill>
                                <a:prstDash val="solid"/>
                              </a:ln>
                              <a:solidFill>
                                <a:srgbClr val="FF0000"/>
                              </a:solidFill>
                              <a:latin typeface="Cambria Math"/>
                              <a:ea typeface="Cambria Math"/>
                            </a:rPr>
                            <m:t>)</m:t>
                          </m:r>
                        </m:den>
                      </m:f>
                      <m:nary>
                        <m:naryPr>
                          <m:chr m:val="∏"/>
                          <m:ctrlPr>
                            <a:rPr lang="en-US" altLang="zh-CN" sz="2400" i="1" dirty="0">
                              <a:ln w="10160">
                                <a:solidFill>
                                  <a:srgbClr val="28498B"/>
                                </a:solidFill>
                                <a:prstDash val="solid"/>
                              </a:ln>
                              <a:solidFill>
                                <a:srgbClr val="28498B"/>
                              </a:solidFill>
                              <a:latin typeface="Cambria Math"/>
                            </a:rPr>
                          </m:ctrlPr>
                        </m:naryPr>
                        <m:sub>
                          <m:r>
                            <m:rPr>
                              <m:brk m:alnAt="23"/>
                            </m:rPr>
                            <a:rPr lang="en-US" altLang="zh-CN" sz="2400" i="1" dirty="0">
                              <a:ln w="10160">
                                <a:solidFill>
                                  <a:srgbClr val="28498B"/>
                                </a:solidFill>
                                <a:prstDash val="solid"/>
                              </a:ln>
                              <a:solidFill>
                                <a:srgbClr val="28498B"/>
                              </a:solidFill>
                              <a:latin typeface="Cambria Math"/>
                            </a:rPr>
                            <m:t>𝑘</m:t>
                          </m:r>
                          <m:r>
                            <a:rPr lang="en-US" altLang="zh-CN" sz="2400" i="1" dirty="0">
                              <a:ln w="10160">
                                <a:solidFill>
                                  <a:srgbClr val="28498B"/>
                                </a:solidFill>
                                <a:prstDash val="solid"/>
                              </a:ln>
                              <a:solidFill>
                                <a:srgbClr val="28498B"/>
                              </a:solidFill>
                              <a:latin typeface="Cambria Math"/>
                            </a:rPr>
                            <m:t>=1</m:t>
                          </m:r>
                        </m:sub>
                        <m:sup>
                          <m:r>
                            <a:rPr lang="en-US" altLang="zh-CN" sz="2400" i="1" dirty="0">
                              <a:ln w="10160">
                                <a:solidFill>
                                  <a:srgbClr val="28498B"/>
                                </a:solidFill>
                                <a:prstDash val="solid"/>
                              </a:ln>
                              <a:solidFill>
                                <a:srgbClr val="28498B"/>
                              </a:solidFill>
                              <a:latin typeface="Cambria Math"/>
                            </a:rPr>
                            <m:t>𝑉</m:t>
                          </m:r>
                        </m:sup>
                        <m:e>
                          <m:sSup>
                            <m:sSupPr>
                              <m:ctrlPr>
                                <a:rPr lang="en-US" altLang="zh-CN" sz="2400" i="1" dirty="0">
                                  <a:ln w="10160">
                                    <a:solidFill>
                                      <a:srgbClr val="28498B"/>
                                    </a:solidFill>
                                    <a:prstDash val="solid"/>
                                  </a:ln>
                                  <a:solidFill>
                                    <a:srgbClr val="28498B"/>
                                  </a:solidFill>
                                  <a:latin typeface="Cambria Math"/>
                                </a:rPr>
                              </m:ctrlPr>
                            </m:sSupPr>
                            <m:e>
                              <m:sSub>
                                <m:sSubPr>
                                  <m:ctrlPr>
                                    <a:rPr lang="en-US" altLang="zh-CN" sz="2400" i="1" dirty="0">
                                      <a:ln w="10160">
                                        <a:solidFill>
                                          <a:srgbClr val="28498B"/>
                                        </a:solidFill>
                                        <a:prstDash val="solid"/>
                                      </a:ln>
                                      <a:solidFill>
                                        <a:srgbClr val="28498B"/>
                                      </a:solidFill>
                                      <a:latin typeface="Cambria Math"/>
                                    </a:rPr>
                                  </m:ctrlPr>
                                </m:sSubPr>
                                <m:e>
                                  <m:r>
                                    <a:rPr lang="en-US" altLang="zh-CN" sz="2400" i="1" dirty="0">
                                      <a:ln w="10160">
                                        <a:solidFill>
                                          <a:srgbClr val="28498B"/>
                                        </a:solidFill>
                                        <a:prstDash val="solid"/>
                                      </a:ln>
                                      <a:solidFill>
                                        <a:srgbClr val="28498B"/>
                                      </a:solidFill>
                                      <a:latin typeface="Cambria Math"/>
                                    </a:rPr>
                                    <m:t>𝑝</m:t>
                                  </m:r>
                                </m:e>
                                <m:sub>
                                  <m:r>
                                    <a:rPr lang="en-US" altLang="zh-CN" sz="2400" i="1" dirty="0">
                                      <a:ln w="10160">
                                        <a:solidFill>
                                          <a:srgbClr val="28498B"/>
                                        </a:solidFill>
                                        <a:prstDash val="solid"/>
                                      </a:ln>
                                      <a:solidFill>
                                        <a:srgbClr val="28498B"/>
                                      </a:solidFill>
                                      <a:latin typeface="Cambria Math"/>
                                    </a:rPr>
                                    <m:t>𝑘</m:t>
                                  </m:r>
                                </m:sub>
                              </m:sSub>
                            </m:e>
                            <m:sup>
                              <m:sSub>
                                <m:sSubPr>
                                  <m:ctrlPr>
                                    <a:rPr lang="en-US" altLang="zh-CN" sz="2400" i="1" dirty="0">
                                      <a:ln w="10160">
                                        <a:solidFill>
                                          <a:srgbClr val="28498B"/>
                                        </a:solidFill>
                                        <a:prstDash val="solid"/>
                                      </a:ln>
                                      <a:solidFill>
                                        <a:srgbClr val="28498B"/>
                                      </a:solidFill>
                                      <a:latin typeface="Cambria Math"/>
                                    </a:rPr>
                                  </m:ctrlPr>
                                </m:sSubPr>
                                <m:e>
                                  <m:r>
                                    <a:rPr lang="zh-CN" altLang="en-US" sz="2400" i="1" dirty="0">
                                      <a:ln w="10160">
                                        <a:solidFill>
                                          <a:srgbClr val="28498B"/>
                                        </a:solidFill>
                                        <a:prstDash val="solid"/>
                                      </a:ln>
                                      <a:solidFill>
                                        <a:srgbClr val="28498B"/>
                                      </a:solidFill>
                                      <a:latin typeface="Cambria Math"/>
                                    </a:rPr>
                                    <m:t>𝛼</m:t>
                                  </m:r>
                                </m:e>
                                <m:sub>
                                  <m:r>
                                    <a:rPr lang="en-US" altLang="zh-CN" sz="2400" i="1" dirty="0">
                                      <a:ln w="10160">
                                        <a:solidFill>
                                          <a:srgbClr val="28498B"/>
                                        </a:solidFill>
                                        <a:prstDash val="solid"/>
                                      </a:ln>
                                      <a:solidFill>
                                        <a:srgbClr val="28498B"/>
                                      </a:solidFill>
                                      <a:latin typeface="Cambria Math"/>
                                    </a:rPr>
                                    <m:t>𝑘</m:t>
                                  </m:r>
                                </m:sub>
                              </m:sSub>
                              <m:r>
                                <a:rPr lang="en-US" altLang="zh-CN" sz="2400" b="0" i="1" dirty="0" smtClean="0">
                                  <a:ln w="10160">
                                    <a:solidFill>
                                      <a:srgbClr val="28498B"/>
                                    </a:solidFill>
                                    <a:prstDash val="solid"/>
                                  </a:ln>
                                  <a:solidFill>
                                    <a:srgbClr val="28498B"/>
                                  </a:solidFill>
                                  <a:latin typeface="Cambria Math"/>
                                </a:rPr>
                                <m:t>+</m:t>
                              </m:r>
                              <m:sSub>
                                <m:sSubPr>
                                  <m:ctrlPr>
                                    <a:rPr lang="en-US" altLang="zh-CN" sz="2400" b="0" i="1" dirty="0" smtClean="0">
                                      <a:ln w="10160">
                                        <a:solidFill>
                                          <a:srgbClr val="28498B"/>
                                        </a:solidFill>
                                        <a:prstDash val="solid"/>
                                      </a:ln>
                                      <a:solidFill>
                                        <a:srgbClr val="28498B"/>
                                      </a:solidFill>
                                      <a:latin typeface="Cambria Math"/>
                                    </a:rPr>
                                  </m:ctrlPr>
                                </m:sSubPr>
                                <m:e>
                                  <m:r>
                                    <a:rPr lang="en-US" altLang="zh-CN" sz="2400" b="0" i="1" dirty="0" smtClean="0">
                                      <a:ln w="10160">
                                        <a:solidFill>
                                          <a:srgbClr val="28498B"/>
                                        </a:solidFill>
                                        <a:prstDash val="solid"/>
                                      </a:ln>
                                      <a:solidFill>
                                        <a:srgbClr val="28498B"/>
                                      </a:solidFill>
                                      <a:latin typeface="Cambria Math"/>
                                    </a:rPr>
                                    <m:t>𝑛</m:t>
                                  </m:r>
                                </m:e>
                                <m:sub>
                                  <m:r>
                                    <a:rPr lang="en-US" altLang="zh-CN" sz="2400" b="0" i="1" dirty="0" smtClean="0">
                                      <a:ln w="10160">
                                        <a:solidFill>
                                          <a:srgbClr val="28498B"/>
                                        </a:solidFill>
                                        <a:prstDash val="solid"/>
                                      </a:ln>
                                      <a:solidFill>
                                        <a:srgbClr val="28498B"/>
                                      </a:solidFill>
                                      <a:latin typeface="Cambria Math"/>
                                    </a:rPr>
                                    <m:t>𝑘</m:t>
                                  </m:r>
                                </m:sub>
                              </m:sSub>
                              <m:r>
                                <a:rPr lang="en-US" altLang="zh-CN" sz="2400" b="0" i="1" dirty="0" smtClean="0">
                                  <a:ln w="10160">
                                    <a:solidFill>
                                      <a:srgbClr val="28498B"/>
                                    </a:solidFill>
                                    <a:prstDash val="solid"/>
                                  </a:ln>
                                  <a:solidFill>
                                    <a:srgbClr val="28498B"/>
                                  </a:solidFill>
                                  <a:latin typeface="Cambria Math"/>
                                </a:rPr>
                                <m:t> </m:t>
                              </m:r>
                              <m:r>
                                <a:rPr lang="en-US" altLang="zh-CN" sz="2400" i="1" dirty="0">
                                  <a:ln w="10160">
                                    <a:solidFill>
                                      <a:srgbClr val="28498B"/>
                                    </a:solidFill>
                                    <a:prstDash val="solid"/>
                                  </a:ln>
                                  <a:solidFill>
                                    <a:srgbClr val="28498B"/>
                                  </a:solidFill>
                                  <a:latin typeface="Cambria Math"/>
                                </a:rPr>
                                <m:t>−1</m:t>
                              </m:r>
                            </m:sup>
                          </m:sSup>
                        </m:e>
                      </m:nary>
                    </m:oMath>
                  </m:oMathPara>
                </a14:m>
                <a:endPar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因此，对于</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参数</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oMath>
                </a14:m>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的估计可以使用使用</a:t>
                </a: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后验分布的极大值点，或者是参数在后验分布下的</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平均值来估计。（参见极大似然估计理论）</a:t>
                </a:r>
                <a:endPar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p:txBody>
          </p:sp>
        </mc:Choice>
        <mc:Fallback xmlns="">
          <p:sp>
            <p:nvSpPr>
              <p:cNvPr id="8" name="文本框 1"/>
              <p:cNvSpPr txBox="1">
                <a:spLocks noRot="1" noChangeAspect="1" noMove="1" noResize="1" noEditPoints="1" noAdjustHandles="1" noChangeArrowheads="1" noChangeShapeType="1" noTextEdit="1"/>
              </p:cNvSpPr>
              <p:nvPr/>
            </p:nvSpPr>
            <p:spPr>
              <a:xfrm>
                <a:off x="454598" y="1772816"/>
                <a:ext cx="7861818" cy="4085477"/>
              </a:xfrm>
              <a:prstGeom prst="rect">
                <a:avLst/>
              </a:prstGeom>
              <a:blipFill rotWithShape="1">
                <a:blip r:embed="rId4"/>
                <a:stretch>
                  <a:fillRect l="-1241" t="-1642" r="-465" b="-2090"/>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6693850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引言</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37773" y="1615092"/>
            <a:ext cx="8233542" cy="3416320"/>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本文发表在</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Journal of Machine Learning Research 2003</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上</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对于文本语料以及离散数据的建模（在当时</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2003</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年）还是一个比较突出的问题。在这之前，</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TF</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TF-IDF</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方法已经被广泛应用，但是仍然不能很好地解决文本用词汇的向量空间表示带来的稀疏性问题以及词汇向量空间带来的维度灾难。同时，随着文本分类、文本摘要、事件检测等相关研究应用的深入推进，对于文本特征建模的高精度、高效的需求越来越强烈。</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endParaRPr lang="en-US" altLang="zh-CN" sz="2400" dirty="0" smtClean="0">
              <a:ln w="10160">
                <a:solidFill>
                  <a:srgbClr val="28498B"/>
                </a:solidFill>
                <a:prstDash val="solid"/>
              </a:ln>
              <a:solidFill>
                <a:srgbClr val="28498B"/>
              </a:solidFill>
            </a:endParaRPr>
          </a:p>
        </p:txBody>
      </p:sp>
    </p:spTree>
    <p:extLst>
      <p:ext uri="{BB962C8B-B14F-4D97-AF65-F5344CB8AC3E}">
        <p14:creationId xmlns:p14="http://schemas.microsoft.com/office/powerpoint/2010/main" val="98768240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模型数学分析</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8" name="文本框 1"/>
              <p:cNvSpPr txBox="1"/>
              <p:nvPr/>
            </p:nvSpPr>
            <p:spPr>
              <a:xfrm>
                <a:off x="454598" y="1772816"/>
                <a:ext cx="7861818" cy="5021183"/>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估计出参数</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oMath>
                </a14:m>
                <a:r>
                  <a:rPr lang="zh-CN" altLang="en-US" sz="2400" dirty="0" smtClean="0">
                    <a:ln w="10160">
                      <a:solidFill>
                        <a:srgbClr val="28498B"/>
                      </a:solidFill>
                      <a:prstDash val="solid"/>
                    </a:ln>
                    <a:solidFill>
                      <a:srgbClr val="28498B"/>
                    </a:solidFill>
                  </a:rPr>
                  <a:t>后，便可计算</a:t>
                </a:r>
                <a:r>
                  <a:rPr lang="zh-CN" altLang="en-US" sz="2400" dirty="0">
                    <a:ln w="10160">
                      <a:solidFill>
                        <a:srgbClr val="28498B"/>
                      </a:solidFill>
                      <a:prstDash val="solid"/>
                    </a:ln>
                    <a:solidFill>
                      <a:srgbClr val="28498B"/>
                    </a:solidFill>
                  </a:rPr>
                  <a:t>整个</a:t>
                </a:r>
                <a:r>
                  <a:rPr lang="zh-CN" altLang="en-US" sz="2400" dirty="0" smtClean="0">
                    <a:ln w="10160">
                      <a:solidFill>
                        <a:srgbClr val="28498B"/>
                      </a:solidFill>
                      <a:prstDash val="solid"/>
                    </a:ln>
                    <a:solidFill>
                      <a:srgbClr val="28498B"/>
                    </a:solidFill>
                  </a:rPr>
                  <a:t>文档集合</a:t>
                </a:r>
                <a:r>
                  <a:rPr lang="en-US" altLang="zh-CN" sz="2400" dirty="0" smtClean="0">
                    <a:ln w="10160">
                      <a:solidFill>
                        <a:srgbClr val="28498B"/>
                      </a:solidFill>
                      <a:prstDash val="solid"/>
                    </a:ln>
                    <a:solidFill>
                      <a:srgbClr val="28498B"/>
                    </a:solidFill>
                  </a:rPr>
                  <a:t>D</a:t>
                </a:r>
                <a:r>
                  <a:rPr lang="zh-CN" altLang="en-US" sz="2400" dirty="0" smtClean="0">
                    <a:ln w="10160">
                      <a:solidFill>
                        <a:srgbClr val="28498B"/>
                      </a:solidFill>
                      <a:prstDash val="solid"/>
                    </a:ln>
                    <a:solidFill>
                      <a:srgbClr val="28498B"/>
                    </a:solidFill>
                  </a:rPr>
                  <a:t>的产生概率</a:t>
                </a:r>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b="0" i="1" dirty="0" smtClean="0">
                              <a:ln w="10160">
                                <a:solidFill>
                                  <a:srgbClr val="28498B"/>
                                </a:solidFill>
                                <a:prstDash val="solid"/>
                              </a:ln>
                              <a:solidFill>
                                <a:srgbClr val="28498B"/>
                              </a:solidFill>
                              <a:latin typeface="Cambria Math"/>
                            </a:rPr>
                          </m:ctrlPr>
                        </m:dPr>
                        <m:e>
                          <m:r>
                            <m:rPr>
                              <m:sty m:val="p"/>
                            </m:rPr>
                            <a:rPr lang="en-US" altLang="zh-CN" sz="2400" b="0" i="0" dirty="0" smtClean="0">
                              <a:ln w="10160">
                                <a:solidFill>
                                  <a:srgbClr val="28498B"/>
                                </a:solidFill>
                                <a:prstDash val="solid"/>
                              </a:ln>
                              <a:solidFill>
                                <a:srgbClr val="28498B"/>
                              </a:solidFill>
                              <a:latin typeface="Cambria Math"/>
                            </a:rPr>
                            <m:t>D</m:t>
                          </m:r>
                        </m:e>
                        <m:e>
                          <m:acc>
                            <m:accPr>
                              <m:chr m:val="⃗"/>
                              <m:ctrlPr>
                                <a:rPr lang="en-US" altLang="zh-CN" sz="2400" b="0" i="1" dirty="0" smtClean="0">
                                  <a:ln w="10160">
                                    <a:solidFill>
                                      <a:srgbClr val="28498B"/>
                                    </a:solidFill>
                                    <a:prstDash val="solid"/>
                                  </a:ln>
                                  <a:solidFill>
                                    <a:srgbClr val="28498B"/>
                                  </a:solidFill>
                                  <a:latin typeface="Cambria Math"/>
                                </a:rPr>
                              </m:ctrlPr>
                            </m:accPr>
                            <m:e>
                              <m:r>
                                <a:rPr lang="zh-CN" altLang="en-US" sz="2400" b="0" i="1" dirty="0" smtClean="0">
                                  <a:ln w="10160">
                                    <a:solidFill>
                                      <a:srgbClr val="28498B"/>
                                    </a:solidFill>
                                    <a:prstDash val="solid"/>
                                  </a:ln>
                                  <a:solidFill>
                                    <a:srgbClr val="28498B"/>
                                  </a:solidFill>
                                  <a:latin typeface="Cambria Math"/>
                                </a:rPr>
                                <m:t>𝛼</m:t>
                              </m:r>
                            </m:e>
                          </m:acc>
                        </m:e>
                      </m:d>
                      <m:r>
                        <a:rPr lang="en-US" altLang="zh-CN" sz="2400" b="0" i="0" dirty="0" smtClean="0">
                          <a:ln w="10160">
                            <a:solidFill>
                              <a:srgbClr val="28498B"/>
                            </a:solidFill>
                            <a:prstDash val="solid"/>
                          </a:ln>
                          <a:solidFill>
                            <a:srgbClr val="28498B"/>
                          </a:solidFill>
                          <a:latin typeface="Cambria Math"/>
                        </a:rPr>
                        <m:t>= </m:t>
                      </m:r>
                      <m:nary>
                        <m:naryPr>
                          <m:limLoc m:val="undOvr"/>
                          <m:subHide m:val="on"/>
                          <m:supHide m:val="on"/>
                          <m:ctrlPr>
                            <a:rPr lang="en-US" altLang="zh-CN" sz="2400" b="0" i="1" dirty="0" smtClean="0">
                              <a:ln w="10160">
                                <a:solidFill>
                                  <a:srgbClr val="28498B"/>
                                </a:solidFill>
                                <a:prstDash val="solid"/>
                              </a:ln>
                              <a:solidFill>
                                <a:srgbClr val="28498B"/>
                              </a:solidFill>
                              <a:latin typeface="Cambria Math"/>
                            </a:rPr>
                          </m:ctrlPr>
                        </m:naryPr>
                        <m:sub/>
                        <m:sup/>
                        <m:e>
                          <m:r>
                            <m:rPr>
                              <m:sty m:val="p"/>
                            </m:rPr>
                            <a:rPr lang="en-US" altLang="zh-CN" sz="2400" dirty="0" smtClean="0">
                              <a:ln w="10160">
                                <a:solidFill>
                                  <a:srgbClr val="FF0000"/>
                                </a:solidFill>
                                <a:prstDash val="solid"/>
                              </a:ln>
                              <a:solidFill>
                                <a:srgbClr val="FF0000"/>
                              </a:solidFill>
                              <a:latin typeface="Cambria Math"/>
                            </a:rPr>
                            <m:t>p</m:t>
                          </m:r>
                          <m:d>
                            <m:dPr>
                              <m:ctrlPr>
                                <a:rPr lang="en-US" altLang="zh-CN" sz="2400" i="1" dirty="0">
                                  <a:ln w="10160">
                                    <a:solidFill>
                                      <a:srgbClr val="FF0000"/>
                                    </a:solidFill>
                                    <a:prstDash val="solid"/>
                                  </a:ln>
                                  <a:solidFill>
                                    <a:srgbClr val="FF0000"/>
                                  </a:solidFill>
                                  <a:latin typeface="Cambria Math"/>
                                </a:rPr>
                              </m:ctrlPr>
                            </m:dPr>
                            <m:e>
                              <m:r>
                                <m:rPr>
                                  <m:sty m:val="p"/>
                                </m:rPr>
                                <a:rPr lang="en-US" altLang="zh-CN" sz="2400" b="0" i="0" dirty="0" smtClean="0">
                                  <a:ln w="10160">
                                    <a:solidFill>
                                      <a:srgbClr val="FF0000"/>
                                    </a:solidFill>
                                    <a:prstDash val="solid"/>
                                  </a:ln>
                                  <a:solidFill>
                                    <a:srgbClr val="FF0000"/>
                                  </a:solidFill>
                                  <a:latin typeface="Cambria Math"/>
                                </a:rPr>
                                <m:t>D</m:t>
                              </m:r>
                            </m:e>
                            <m:e>
                              <m:acc>
                                <m:accPr>
                                  <m:chr m:val="⃗"/>
                                  <m:ctrlPr>
                                    <a:rPr lang="en-US" altLang="zh-CN" sz="2400" i="1" dirty="0">
                                      <a:ln w="10160">
                                        <a:solidFill>
                                          <a:srgbClr val="FF0000"/>
                                        </a:solidFill>
                                        <a:prstDash val="solid"/>
                                      </a:ln>
                                      <a:solidFill>
                                        <a:srgbClr val="FF0000"/>
                                      </a:solidFill>
                                      <a:latin typeface="Cambria Math"/>
                                    </a:rPr>
                                  </m:ctrlPr>
                                </m:accPr>
                                <m:e>
                                  <m:r>
                                    <a:rPr lang="en-US" altLang="zh-CN" sz="2400" b="0" i="1" dirty="0" smtClean="0">
                                      <a:ln w="10160">
                                        <a:solidFill>
                                          <a:srgbClr val="FF0000"/>
                                        </a:solidFill>
                                        <a:prstDash val="solid"/>
                                      </a:ln>
                                      <a:solidFill>
                                        <a:srgbClr val="FF0000"/>
                                      </a:solidFill>
                                      <a:latin typeface="Cambria Math"/>
                                    </a:rPr>
                                    <m:t>𝑝</m:t>
                                  </m:r>
                                </m:e>
                              </m:acc>
                            </m:e>
                          </m:d>
                          <m:r>
                            <a:rPr lang="en-US" altLang="zh-CN" sz="2400" b="0" i="1" dirty="0" smtClean="0">
                              <a:ln w="10160">
                                <a:solidFill>
                                  <a:srgbClr val="28498B"/>
                                </a:solidFill>
                                <a:prstDash val="solid"/>
                              </a:ln>
                              <a:solidFill>
                                <a:srgbClr val="28498B"/>
                              </a:solidFill>
                              <a:latin typeface="Cambria Math"/>
                            </a:rPr>
                            <m:t>∗</m:t>
                          </m:r>
                          <m:r>
                            <m:rPr>
                              <m:sty m:val="p"/>
                            </m:rPr>
                            <a:rPr lang="en-US" altLang="zh-CN" sz="2400" dirty="0" smtClean="0">
                              <a:ln w="10160">
                                <a:solidFill>
                                  <a:srgbClr val="92D050"/>
                                </a:solidFill>
                                <a:prstDash val="solid"/>
                              </a:ln>
                              <a:solidFill>
                                <a:srgbClr val="92D050"/>
                              </a:solidFill>
                              <a:latin typeface="Cambria Math"/>
                            </a:rPr>
                            <m:t>p</m:t>
                          </m:r>
                          <m:d>
                            <m:dPr>
                              <m:ctrlPr>
                                <a:rPr lang="en-US" altLang="zh-CN" sz="2400" i="1" dirty="0">
                                  <a:ln w="10160">
                                    <a:solidFill>
                                      <a:srgbClr val="92D050"/>
                                    </a:solidFill>
                                    <a:prstDash val="solid"/>
                                  </a:ln>
                                  <a:solidFill>
                                    <a:srgbClr val="92D050"/>
                                  </a:solidFill>
                                  <a:latin typeface="Cambria Math"/>
                                </a:rPr>
                              </m:ctrlPr>
                            </m:dPr>
                            <m:e>
                              <m:acc>
                                <m:accPr>
                                  <m:chr m:val="⃗"/>
                                  <m:ctrlPr>
                                    <a:rPr lang="en-US" altLang="zh-CN" sz="2400" i="1" dirty="0" smtClean="0">
                                      <a:ln w="10160">
                                        <a:solidFill>
                                          <a:srgbClr val="92D050"/>
                                        </a:solidFill>
                                        <a:prstDash val="solid"/>
                                      </a:ln>
                                      <a:solidFill>
                                        <a:srgbClr val="92D050"/>
                                      </a:solidFill>
                                      <a:latin typeface="Cambria Math"/>
                                    </a:rPr>
                                  </m:ctrlPr>
                                </m:accPr>
                                <m:e>
                                  <m:r>
                                    <a:rPr lang="en-US" altLang="zh-CN" sz="2400" b="0" i="1" dirty="0" smtClean="0">
                                      <a:ln w="10160">
                                        <a:solidFill>
                                          <a:srgbClr val="92D050"/>
                                        </a:solidFill>
                                        <a:prstDash val="solid"/>
                                      </a:ln>
                                      <a:solidFill>
                                        <a:srgbClr val="92D050"/>
                                      </a:solidFill>
                                      <a:latin typeface="Cambria Math"/>
                                    </a:rPr>
                                    <m:t>𝑝</m:t>
                                  </m:r>
                                </m:e>
                              </m:acc>
                            </m:e>
                            <m:e>
                              <m:acc>
                                <m:accPr>
                                  <m:chr m:val="⃗"/>
                                  <m:ctrlPr>
                                    <a:rPr lang="en-US" altLang="zh-CN" sz="2400" i="1" dirty="0">
                                      <a:ln w="10160">
                                        <a:solidFill>
                                          <a:srgbClr val="92D050"/>
                                        </a:solidFill>
                                        <a:prstDash val="solid"/>
                                      </a:ln>
                                      <a:solidFill>
                                        <a:srgbClr val="92D050"/>
                                      </a:solidFill>
                                      <a:latin typeface="Cambria Math"/>
                                    </a:rPr>
                                  </m:ctrlPr>
                                </m:accPr>
                                <m:e>
                                  <m:r>
                                    <a:rPr lang="zh-CN" altLang="en-US" sz="2400" i="1" dirty="0">
                                      <a:ln w="10160">
                                        <a:solidFill>
                                          <a:srgbClr val="92D050"/>
                                        </a:solidFill>
                                        <a:prstDash val="solid"/>
                                      </a:ln>
                                      <a:solidFill>
                                        <a:srgbClr val="92D050"/>
                                      </a:solidFill>
                                      <a:latin typeface="Cambria Math"/>
                                    </a:rPr>
                                    <m:t>𝛼</m:t>
                                  </m:r>
                                </m:e>
                              </m:acc>
                            </m:e>
                          </m:d>
                          <m:r>
                            <a:rPr lang="en-US" altLang="zh-CN" sz="2400" b="0" i="1" dirty="0" smtClean="0">
                              <a:ln w="10160">
                                <a:solidFill>
                                  <a:srgbClr val="28498B"/>
                                </a:solidFill>
                                <a:prstDash val="solid"/>
                              </a:ln>
                              <a:solidFill>
                                <a:srgbClr val="28498B"/>
                              </a:solidFill>
                              <a:latin typeface="Cambria Math"/>
                            </a:rPr>
                            <m:t> </m:t>
                          </m:r>
                          <m:r>
                            <a:rPr lang="en-US" altLang="zh-CN" sz="2400" b="0" i="1" dirty="0" smtClean="0">
                              <a:ln w="10160">
                                <a:solidFill>
                                  <a:srgbClr val="28498B"/>
                                </a:solidFill>
                                <a:prstDash val="solid"/>
                              </a:ln>
                              <a:solidFill>
                                <a:srgbClr val="28498B"/>
                              </a:solidFill>
                              <a:latin typeface="Cambria Math"/>
                            </a:rPr>
                            <m:t>𝑑</m:t>
                          </m:r>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𝑝</m:t>
                              </m:r>
                            </m:e>
                          </m:acc>
                        </m:e>
                      </m:nary>
                      <m:r>
                        <a:rPr lang="en-US" altLang="zh-CN" sz="2400" b="0" i="1" dirty="0" smtClean="0">
                          <a:ln w="10160">
                            <a:solidFill>
                              <a:srgbClr val="28498B"/>
                            </a:solidFill>
                            <a:prstDash val="solid"/>
                          </a:ln>
                          <a:solidFill>
                            <a:srgbClr val="28498B"/>
                          </a:solidFill>
                          <a:latin typeface="Cambria Math"/>
                        </a:rPr>
                        <m:t>= </m:t>
                      </m:r>
                      <m:nary>
                        <m:naryPr>
                          <m:limLoc m:val="undOvr"/>
                          <m:subHide m:val="on"/>
                          <m:supHide m:val="on"/>
                          <m:ctrlPr>
                            <a:rPr lang="en-US" altLang="zh-CN" sz="2400" b="0" i="1" dirty="0" smtClean="0">
                              <a:ln w="10160">
                                <a:solidFill>
                                  <a:srgbClr val="28498B"/>
                                </a:solidFill>
                                <a:prstDash val="solid"/>
                              </a:ln>
                              <a:solidFill>
                                <a:srgbClr val="28498B"/>
                              </a:solidFill>
                              <a:latin typeface="Cambria Math"/>
                            </a:rPr>
                          </m:ctrlPr>
                        </m:naryPr>
                        <m:sub/>
                        <m:sup/>
                        <m:e>
                          <m:nary>
                            <m:naryPr>
                              <m:chr m:val="∏"/>
                              <m:ctrlPr>
                                <a:rPr lang="en-US" altLang="zh-CN" sz="2400" b="0" i="1" dirty="0" smtClean="0">
                                  <a:ln w="10160">
                                    <a:solidFill>
                                      <a:srgbClr val="FF0000"/>
                                    </a:solidFill>
                                    <a:prstDash val="solid"/>
                                  </a:ln>
                                  <a:solidFill>
                                    <a:srgbClr val="FF0000"/>
                                  </a:solidFill>
                                  <a:latin typeface="Cambria Math"/>
                                </a:rPr>
                              </m:ctrlPr>
                            </m:naryPr>
                            <m:sub>
                              <m:r>
                                <m:rPr>
                                  <m:brk m:alnAt="23"/>
                                </m:rPr>
                                <a:rPr lang="en-US" altLang="zh-CN" sz="2400" b="0" i="1" dirty="0" smtClean="0">
                                  <a:ln w="10160">
                                    <a:solidFill>
                                      <a:srgbClr val="FF0000"/>
                                    </a:solidFill>
                                    <a:prstDash val="solid"/>
                                  </a:ln>
                                  <a:solidFill>
                                    <a:srgbClr val="FF0000"/>
                                  </a:solidFill>
                                  <a:latin typeface="Cambria Math"/>
                                </a:rPr>
                                <m:t>𝑘</m:t>
                              </m:r>
                              <m:r>
                                <a:rPr lang="en-US" altLang="zh-CN" sz="2400" b="0" i="1" dirty="0" smtClean="0">
                                  <a:ln w="10160">
                                    <a:solidFill>
                                      <a:srgbClr val="FF0000"/>
                                    </a:solidFill>
                                    <a:prstDash val="solid"/>
                                  </a:ln>
                                  <a:solidFill>
                                    <a:srgbClr val="FF0000"/>
                                  </a:solidFill>
                                  <a:latin typeface="Cambria Math"/>
                                </a:rPr>
                                <m:t>=1</m:t>
                              </m:r>
                            </m:sub>
                            <m:sup>
                              <m:r>
                                <a:rPr lang="en-US" altLang="zh-CN" sz="2400" b="0" i="1" dirty="0" smtClean="0">
                                  <a:ln w="10160">
                                    <a:solidFill>
                                      <a:srgbClr val="FF0000"/>
                                    </a:solidFill>
                                    <a:prstDash val="solid"/>
                                  </a:ln>
                                  <a:solidFill>
                                    <a:srgbClr val="FF0000"/>
                                  </a:solidFill>
                                  <a:latin typeface="Cambria Math"/>
                                </a:rPr>
                                <m:t>𝑉</m:t>
                              </m:r>
                            </m:sup>
                            <m:e>
                              <m:sSup>
                                <m:sSupPr>
                                  <m:ctrlPr>
                                    <a:rPr lang="en-US" altLang="zh-CN" sz="2400" b="0" i="1" dirty="0" smtClean="0">
                                      <a:ln w="10160">
                                        <a:solidFill>
                                          <a:srgbClr val="FF0000"/>
                                        </a:solidFill>
                                        <a:prstDash val="solid"/>
                                      </a:ln>
                                      <a:solidFill>
                                        <a:srgbClr val="FF0000"/>
                                      </a:solidFill>
                                      <a:latin typeface="Cambria Math"/>
                                    </a:rPr>
                                  </m:ctrlPr>
                                </m:sSupPr>
                                <m:e>
                                  <m:sSub>
                                    <m:sSubPr>
                                      <m:ctrlPr>
                                        <a:rPr lang="en-US" altLang="zh-CN" sz="2400" b="0" i="1" dirty="0" smtClean="0">
                                          <a:ln w="10160">
                                            <a:solidFill>
                                              <a:srgbClr val="FF0000"/>
                                            </a:solidFill>
                                            <a:prstDash val="solid"/>
                                          </a:ln>
                                          <a:solidFill>
                                            <a:srgbClr val="FF0000"/>
                                          </a:solidFill>
                                          <a:latin typeface="Cambria Math"/>
                                        </a:rPr>
                                      </m:ctrlPr>
                                    </m:sSubPr>
                                    <m:e>
                                      <m:r>
                                        <a:rPr lang="en-US" altLang="zh-CN" sz="2400" b="0" i="1" dirty="0" smtClean="0">
                                          <a:ln w="10160">
                                            <a:solidFill>
                                              <a:srgbClr val="FF0000"/>
                                            </a:solidFill>
                                            <a:prstDash val="solid"/>
                                          </a:ln>
                                          <a:solidFill>
                                            <a:srgbClr val="FF0000"/>
                                          </a:solidFill>
                                          <a:latin typeface="Cambria Math"/>
                                        </a:rPr>
                                        <m:t>𝑝</m:t>
                                      </m:r>
                                    </m:e>
                                    <m:sub>
                                      <m:r>
                                        <a:rPr lang="en-US" altLang="zh-CN" sz="2400" b="0" i="1" dirty="0" smtClean="0">
                                          <a:ln w="10160">
                                            <a:solidFill>
                                              <a:srgbClr val="FF0000"/>
                                            </a:solidFill>
                                            <a:prstDash val="solid"/>
                                          </a:ln>
                                          <a:solidFill>
                                            <a:srgbClr val="FF0000"/>
                                          </a:solidFill>
                                          <a:latin typeface="Cambria Math"/>
                                        </a:rPr>
                                        <m:t>𝑘</m:t>
                                      </m:r>
                                    </m:sub>
                                  </m:sSub>
                                </m:e>
                                <m:sup>
                                  <m:sSub>
                                    <m:sSubPr>
                                      <m:ctrlPr>
                                        <a:rPr lang="en-US" altLang="zh-CN" sz="2400" b="0" i="1" dirty="0" smtClean="0">
                                          <a:ln w="10160">
                                            <a:solidFill>
                                              <a:srgbClr val="FF0000"/>
                                            </a:solidFill>
                                            <a:prstDash val="solid"/>
                                          </a:ln>
                                          <a:solidFill>
                                            <a:srgbClr val="FF0000"/>
                                          </a:solidFill>
                                          <a:latin typeface="Cambria Math"/>
                                        </a:rPr>
                                      </m:ctrlPr>
                                    </m:sSubPr>
                                    <m:e>
                                      <m:r>
                                        <a:rPr lang="en-US" altLang="zh-CN" sz="2400" b="0" i="1" dirty="0" smtClean="0">
                                          <a:ln w="10160">
                                            <a:solidFill>
                                              <a:srgbClr val="FF0000"/>
                                            </a:solidFill>
                                            <a:prstDash val="solid"/>
                                          </a:ln>
                                          <a:solidFill>
                                            <a:srgbClr val="FF0000"/>
                                          </a:solidFill>
                                          <a:latin typeface="Cambria Math"/>
                                        </a:rPr>
                                        <m:t>𝑛</m:t>
                                      </m:r>
                                    </m:e>
                                    <m:sub>
                                      <m:r>
                                        <a:rPr lang="en-US" altLang="zh-CN" sz="2400" b="0" i="1" dirty="0" smtClean="0">
                                          <a:ln w="10160">
                                            <a:solidFill>
                                              <a:srgbClr val="FF0000"/>
                                            </a:solidFill>
                                            <a:prstDash val="solid"/>
                                          </a:ln>
                                          <a:solidFill>
                                            <a:srgbClr val="FF0000"/>
                                          </a:solidFill>
                                          <a:latin typeface="Cambria Math"/>
                                        </a:rPr>
                                        <m:t>𝑘</m:t>
                                      </m:r>
                                    </m:sub>
                                  </m:sSub>
                                </m:sup>
                              </m:sSup>
                              <m:r>
                                <a:rPr lang="en-US" altLang="zh-CN" sz="2400" b="0" i="1" dirty="0" smtClean="0">
                                  <a:ln w="10160">
                                    <a:solidFill>
                                      <a:srgbClr val="FF0000"/>
                                    </a:solidFill>
                                    <a:prstDash val="solid"/>
                                  </a:ln>
                                  <a:solidFill>
                                    <a:srgbClr val="FF0000"/>
                                  </a:solidFill>
                                  <a:latin typeface="Cambria Math"/>
                                </a:rPr>
                                <m:t> </m:t>
                              </m:r>
                            </m:e>
                          </m:nary>
                          <m:r>
                            <a:rPr lang="en-US" altLang="zh-CN" sz="2400" i="1" dirty="0">
                              <a:ln w="10160">
                                <a:solidFill>
                                  <a:srgbClr val="28498B"/>
                                </a:solidFill>
                                <a:prstDash val="solid"/>
                              </a:ln>
                              <a:solidFill>
                                <a:srgbClr val="28498B"/>
                              </a:solidFill>
                              <a:latin typeface="Cambria Math"/>
                            </a:rPr>
                            <m:t>∗</m:t>
                          </m:r>
                          <m:r>
                            <a:rPr lang="en-US" altLang="zh-CN" sz="2400" i="1" dirty="0" smtClean="0">
                              <a:ln w="10160">
                                <a:solidFill>
                                  <a:srgbClr val="92D050"/>
                                </a:solidFill>
                                <a:prstDash val="solid"/>
                              </a:ln>
                              <a:solidFill>
                                <a:srgbClr val="92D050"/>
                              </a:solidFill>
                              <a:latin typeface="Cambria Math"/>
                            </a:rPr>
                            <m:t>𝐷𝑖𝑟</m:t>
                          </m:r>
                          <m:d>
                            <m:dPr>
                              <m:ctrlPr>
                                <a:rPr lang="en-US" altLang="zh-CN" sz="2400" i="1" dirty="0">
                                  <a:ln w="10160">
                                    <a:solidFill>
                                      <a:srgbClr val="92D050"/>
                                    </a:solidFill>
                                    <a:prstDash val="solid"/>
                                  </a:ln>
                                  <a:solidFill>
                                    <a:srgbClr val="92D050"/>
                                  </a:solidFill>
                                  <a:latin typeface="Cambria Math"/>
                                </a:rPr>
                              </m:ctrlPr>
                            </m:dPr>
                            <m:e>
                              <m:acc>
                                <m:accPr>
                                  <m:chr m:val="⃗"/>
                                  <m:ctrlPr>
                                    <a:rPr lang="en-US" altLang="zh-CN" sz="2400" i="1" dirty="0">
                                      <a:ln w="10160">
                                        <a:solidFill>
                                          <a:srgbClr val="92D050"/>
                                        </a:solidFill>
                                        <a:prstDash val="solid"/>
                                      </a:ln>
                                      <a:solidFill>
                                        <a:srgbClr val="92D050"/>
                                      </a:solidFill>
                                      <a:latin typeface="Cambria Math"/>
                                    </a:rPr>
                                  </m:ctrlPr>
                                </m:accPr>
                                <m:e>
                                  <m:r>
                                    <a:rPr lang="en-US" altLang="zh-CN" sz="2400" i="1" dirty="0">
                                      <a:ln w="10160">
                                        <a:solidFill>
                                          <a:srgbClr val="92D050"/>
                                        </a:solidFill>
                                        <a:prstDash val="solid"/>
                                      </a:ln>
                                      <a:solidFill>
                                        <a:srgbClr val="92D050"/>
                                      </a:solidFill>
                                      <a:latin typeface="Cambria Math"/>
                                    </a:rPr>
                                    <m:t>𝑝</m:t>
                                  </m:r>
                                </m:e>
                              </m:acc>
                            </m:e>
                            <m:e>
                              <m:acc>
                                <m:accPr>
                                  <m:chr m:val="⃗"/>
                                  <m:ctrlPr>
                                    <a:rPr lang="en-US" altLang="zh-CN" sz="2400" i="1" dirty="0">
                                      <a:ln w="10160">
                                        <a:solidFill>
                                          <a:srgbClr val="92D050"/>
                                        </a:solidFill>
                                        <a:prstDash val="solid"/>
                                      </a:ln>
                                      <a:solidFill>
                                        <a:srgbClr val="92D050"/>
                                      </a:solidFill>
                                      <a:latin typeface="Cambria Math"/>
                                    </a:rPr>
                                  </m:ctrlPr>
                                </m:accPr>
                                <m:e>
                                  <m:r>
                                    <a:rPr lang="zh-CN" altLang="en-US" sz="2400" i="1" dirty="0">
                                      <a:ln w="10160">
                                        <a:solidFill>
                                          <a:srgbClr val="92D050"/>
                                        </a:solidFill>
                                        <a:prstDash val="solid"/>
                                      </a:ln>
                                      <a:solidFill>
                                        <a:srgbClr val="92D050"/>
                                      </a:solidFill>
                                      <a:latin typeface="Cambria Math"/>
                                    </a:rPr>
                                    <m:t>𝛼</m:t>
                                  </m:r>
                                </m:e>
                              </m:acc>
                            </m:e>
                          </m:d>
                          <m:r>
                            <a:rPr lang="en-US" altLang="zh-CN" sz="2400" i="1" dirty="0">
                              <a:ln w="10160">
                                <a:solidFill>
                                  <a:srgbClr val="92D050"/>
                                </a:solidFill>
                                <a:prstDash val="solid"/>
                              </a:ln>
                              <a:solidFill>
                                <a:srgbClr val="92D050"/>
                              </a:solidFill>
                              <a:latin typeface="Cambria Math"/>
                            </a:rPr>
                            <m:t> </m:t>
                          </m:r>
                          <m:r>
                            <a:rPr lang="en-US" altLang="zh-CN" sz="2400" i="1" dirty="0">
                              <a:ln w="10160">
                                <a:solidFill>
                                  <a:srgbClr val="28498B"/>
                                </a:solidFill>
                                <a:prstDash val="solid"/>
                              </a:ln>
                              <a:solidFill>
                                <a:srgbClr val="28498B"/>
                              </a:solidFill>
                              <a:latin typeface="Cambria Math"/>
                            </a:rPr>
                            <m:t>𝑑</m:t>
                          </m:r>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e>
                      </m:nary>
                      <m:r>
                        <a:rPr lang="en-US" altLang="zh-CN" sz="2400" b="0" i="1" dirty="0" smtClean="0">
                          <a:ln w="10160">
                            <a:solidFill>
                              <a:srgbClr val="28498B"/>
                            </a:solidFill>
                            <a:prstDash val="solid"/>
                          </a:ln>
                          <a:solidFill>
                            <a:srgbClr val="28498B"/>
                          </a:solidFill>
                          <a:latin typeface="Cambria Math"/>
                        </a:rPr>
                        <m:t>=</m:t>
                      </m:r>
                      <m:nary>
                        <m:naryPr>
                          <m:limLoc m:val="undOvr"/>
                          <m:subHide m:val="on"/>
                          <m:supHide m:val="on"/>
                          <m:ctrlPr>
                            <a:rPr lang="en-US" altLang="zh-CN" sz="2400" i="1" dirty="0">
                              <a:ln w="10160">
                                <a:solidFill>
                                  <a:srgbClr val="28498B"/>
                                </a:solidFill>
                                <a:prstDash val="solid"/>
                              </a:ln>
                              <a:solidFill>
                                <a:srgbClr val="28498B"/>
                              </a:solidFill>
                              <a:latin typeface="Cambria Math"/>
                            </a:rPr>
                          </m:ctrlPr>
                        </m:naryPr>
                        <m:sub/>
                        <m:sup/>
                        <m:e>
                          <m:nary>
                            <m:naryPr>
                              <m:chr m:val="∏"/>
                              <m:ctrlPr>
                                <a:rPr lang="en-US" altLang="zh-CN" sz="2400" i="1" dirty="0">
                                  <a:ln w="10160">
                                    <a:solidFill>
                                      <a:srgbClr val="FF0000"/>
                                    </a:solidFill>
                                    <a:prstDash val="solid"/>
                                  </a:ln>
                                  <a:solidFill>
                                    <a:srgbClr val="FF0000"/>
                                  </a:solidFill>
                                  <a:latin typeface="Cambria Math"/>
                                </a:rPr>
                              </m:ctrlPr>
                            </m:naryPr>
                            <m:sub>
                              <m:r>
                                <m:rPr>
                                  <m:brk m:alnAt="23"/>
                                </m:rPr>
                                <a:rPr lang="en-US" altLang="zh-CN" sz="2400" i="1" dirty="0">
                                  <a:ln w="10160">
                                    <a:solidFill>
                                      <a:srgbClr val="FF0000"/>
                                    </a:solidFill>
                                    <a:prstDash val="solid"/>
                                  </a:ln>
                                  <a:solidFill>
                                    <a:srgbClr val="FF0000"/>
                                  </a:solidFill>
                                  <a:latin typeface="Cambria Math"/>
                                </a:rPr>
                                <m:t>𝑘</m:t>
                              </m:r>
                              <m:r>
                                <a:rPr lang="en-US" altLang="zh-CN" sz="2400" i="1" dirty="0">
                                  <a:ln w="10160">
                                    <a:solidFill>
                                      <a:srgbClr val="FF0000"/>
                                    </a:solidFill>
                                    <a:prstDash val="solid"/>
                                  </a:ln>
                                  <a:solidFill>
                                    <a:srgbClr val="FF0000"/>
                                  </a:solidFill>
                                  <a:latin typeface="Cambria Math"/>
                                </a:rPr>
                                <m:t>=1</m:t>
                              </m:r>
                            </m:sub>
                            <m:sup>
                              <m:r>
                                <a:rPr lang="en-US" altLang="zh-CN" sz="2400" i="1" dirty="0">
                                  <a:ln w="10160">
                                    <a:solidFill>
                                      <a:srgbClr val="FF0000"/>
                                    </a:solidFill>
                                    <a:prstDash val="solid"/>
                                  </a:ln>
                                  <a:solidFill>
                                    <a:srgbClr val="FF0000"/>
                                  </a:solidFill>
                                  <a:latin typeface="Cambria Math"/>
                                </a:rPr>
                                <m:t>𝑉</m:t>
                              </m:r>
                            </m:sup>
                            <m:e>
                              <m:sSup>
                                <m:sSupPr>
                                  <m:ctrlPr>
                                    <a:rPr lang="en-US" altLang="zh-CN" sz="2400" i="1" dirty="0">
                                      <a:ln w="10160">
                                        <a:solidFill>
                                          <a:srgbClr val="FF0000"/>
                                        </a:solidFill>
                                        <a:prstDash val="solid"/>
                                      </a:ln>
                                      <a:solidFill>
                                        <a:srgbClr val="FF0000"/>
                                      </a:solidFill>
                                      <a:latin typeface="Cambria Math"/>
                                    </a:rPr>
                                  </m:ctrlPr>
                                </m:sSupPr>
                                <m:e>
                                  <m:sSub>
                                    <m:sSubPr>
                                      <m:ctrlPr>
                                        <a:rPr lang="en-US" altLang="zh-CN" sz="2400" i="1" dirty="0">
                                          <a:ln w="10160">
                                            <a:solidFill>
                                              <a:srgbClr val="FF0000"/>
                                            </a:solidFill>
                                            <a:prstDash val="solid"/>
                                          </a:ln>
                                          <a:solidFill>
                                            <a:srgbClr val="FF0000"/>
                                          </a:solidFill>
                                          <a:latin typeface="Cambria Math"/>
                                        </a:rPr>
                                      </m:ctrlPr>
                                    </m:sSubPr>
                                    <m:e>
                                      <m:r>
                                        <a:rPr lang="en-US" altLang="zh-CN" sz="2400" i="1" dirty="0">
                                          <a:ln w="10160">
                                            <a:solidFill>
                                              <a:srgbClr val="FF0000"/>
                                            </a:solidFill>
                                            <a:prstDash val="solid"/>
                                          </a:ln>
                                          <a:solidFill>
                                            <a:srgbClr val="FF0000"/>
                                          </a:solidFill>
                                          <a:latin typeface="Cambria Math"/>
                                        </a:rPr>
                                        <m:t>𝑝</m:t>
                                      </m:r>
                                    </m:e>
                                    <m:sub>
                                      <m:r>
                                        <a:rPr lang="en-US" altLang="zh-CN" sz="2400" i="1" dirty="0">
                                          <a:ln w="10160">
                                            <a:solidFill>
                                              <a:srgbClr val="FF0000"/>
                                            </a:solidFill>
                                            <a:prstDash val="solid"/>
                                          </a:ln>
                                          <a:solidFill>
                                            <a:srgbClr val="FF0000"/>
                                          </a:solidFill>
                                          <a:latin typeface="Cambria Math"/>
                                        </a:rPr>
                                        <m:t>𝑘</m:t>
                                      </m:r>
                                    </m:sub>
                                  </m:sSub>
                                </m:e>
                                <m:sup>
                                  <m:sSub>
                                    <m:sSubPr>
                                      <m:ctrlPr>
                                        <a:rPr lang="en-US" altLang="zh-CN" sz="2400" i="1" dirty="0">
                                          <a:ln w="10160">
                                            <a:solidFill>
                                              <a:srgbClr val="FF0000"/>
                                            </a:solidFill>
                                            <a:prstDash val="solid"/>
                                          </a:ln>
                                          <a:solidFill>
                                            <a:srgbClr val="FF0000"/>
                                          </a:solidFill>
                                          <a:latin typeface="Cambria Math"/>
                                        </a:rPr>
                                      </m:ctrlPr>
                                    </m:sSubPr>
                                    <m:e>
                                      <m:r>
                                        <a:rPr lang="en-US" altLang="zh-CN" sz="2400" i="1" dirty="0">
                                          <a:ln w="10160">
                                            <a:solidFill>
                                              <a:srgbClr val="FF0000"/>
                                            </a:solidFill>
                                            <a:prstDash val="solid"/>
                                          </a:ln>
                                          <a:solidFill>
                                            <a:srgbClr val="FF0000"/>
                                          </a:solidFill>
                                          <a:latin typeface="Cambria Math"/>
                                        </a:rPr>
                                        <m:t>𝑛</m:t>
                                      </m:r>
                                    </m:e>
                                    <m:sub>
                                      <m:r>
                                        <a:rPr lang="en-US" altLang="zh-CN" sz="2400" i="1" dirty="0">
                                          <a:ln w="10160">
                                            <a:solidFill>
                                              <a:srgbClr val="FF0000"/>
                                            </a:solidFill>
                                            <a:prstDash val="solid"/>
                                          </a:ln>
                                          <a:solidFill>
                                            <a:srgbClr val="FF0000"/>
                                          </a:solidFill>
                                          <a:latin typeface="Cambria Math"/>
                                        </a:rPr>
                                        <m:t>𝑘</m:t>
                                      </m:r>
                                    </m:sub>
                                  </m:sSub>
                                </m:sup>
                              </m:sSup>
                              <m:r>
                                <a:rPr lang="en-US" altLang="zh-CN" sz="2400" i="1" dirty="0">
                                  <a:ln w="10160">
                                    <a:solidFill>
                                      <a:srgbClr val="FF0000"/>
                                    </a:solidFill>
                                    <a:prstDash val="solid"/>
                                  </a:ln>
                                  <a:solidFill>
                                    <a:srgbClr val="FF0000"/>
                                  </a:solidFill>
                                  <a:latin typeface="Cambria Math"/>
                                </a:rPr>
                                <m:t> </m:t>
                              </m:r>
                            </m:e>
                          </m:nary>
                          <m:r>
                            <a:rPr lang="en-US" altLang="zh-CN" sz="2400" i="1" dirty="0">
                              <a:ln w="10160">
                                <a:solidFill>
                                  <a:srgbClr val="28498B"/>
                                </a:solidFill>
                                <a:prstDash val="solid"/>
                              </a:ln>
                              <a:solidFill>
                                <a:srgbClr val="28498B"/>
                              </a:solidFill>
                              <a:latin typeface="Cambria Math"/>
                            </a:rPr>
                            <m:t>∗</m:t>
                          </m:r>
                          <m:f>
                            <m:fPr>
                              <m:ctrlPr>
                                <a:rPr lang="en-US" altLang="zh-CN" sz="2400" i="1" dirty="0" smtClean="0">
                                  <a:ln w="10160">
                                    <a:solidFill>
                                      <a:srgbClr val="92D050"/>
                                    </a:solidFill>
                                    <a:prstDash val="solid"/>
                                  </a:ln>
                                  <a:solidFill>
                                    <a:srgbClr val="92D050"/>
                                  </a:solidFill>
                                  <a:latin typeface="Cambria Math"/>
                                </a:rPr>
                              </m:ctrlPr>
                            </m:fPr>
                            <m:num>
                              <m:r>
                                <a:rPr lang="en-US" altLang="zh-CN" sz="2400" i="1" dirty="0">
                                  <a:ln w="10160">
                                    <a:solidFill>
                                      <a:srgbClr val="92D050"/>
                                    </a:solidFill>
                                    <a:prstDash val="solid"/>
                                  </a:ln>
                                  <a:solidFill>
                                    <a:srgbClr val="92D050"/>
                                  </a:solidFill>
                                  <a:latin typeface="Cambria Math"/>
                                </a:rPr>
                                <m:t>1</m:t>
                              </m:r>
                            </m:num>
                            <m:den>
                              <m:r>
                                <a:rPr lang="en-US" altLang="zh-CN" sz="2400" i="1" dirty="0">
                                  <a:ln w="10160">
                                    <a:solidFill>
                                      <a:srgbClr val="92D050"/>
                                    </a:solidFill>
                                    <a:prstDash val="solid"/>
                                  </a:ln>
                                  <a:solidFill>
                                    <a:srgbClr val="92D050"/>
                                  </a:solidFill>
                                  <a:latin typeface="Cambria Math"/>
                                  <a:ea typeface="Cambria Math"/>
                                </a:rPr>
                                <m:t>∆(</m:t>
                              </m:r>
                              <m:acc>
                                <m:accPr>
                                  <m:chr m:val="⃗"/>
                                  <m:ctrlPr>
                                    <a:rPr lang="en-US" altLang="zh-CN" sz="2400" i="1" dirty="0">
                                      <a:ln w="10160">
                                        <a:solidFill>
                                          <a:srgbClr val="92D050"/>
                                        </a:solidFill>
                                        <a:prstDash val="solid"/>
                                      </a:ln>
                                      <a:solidFill>
                                        <a:srgbClr val="92D050"/>
                                      </a:solidFill>
                                      <a:latin typeface="Cambria Math"/>
                                      <a:ea typeface="Cambria Math"/>
                                    </a:rPr>
                                  </m:ctrlPr>
                                </m:accPr>
                                <m:e>
                                  <m:r>
                                    <a:rPr lang="zh-CN" altLang="en-US" sz="2400" i="1" dirty="0">
                                      <a:ln w="10160">
                                        <a:solidFill>
                                          <a:srgbClr val="92D050"/>
                                        </a:solidFill>
                                        <a:prstDash val="solid"/>
                                      </a:ln>
                                      <a:solidFill>
                                        <a:srgbClr val="92D050"/>
                                      </a:solidFill>
                                      <a:latin typeface="Cambria Math"/>
                                      <a:ea typeface="Cambria Math"/>
                                    </a:rPr>
                                    <m:t>𝛼</m:t>
                                  </m:r>
                                </m:e>
                              </m:acc>
                              <m:r>
                                <a:rPr lang="en-US" altLang="zh-CN" sz="2400" i="1" dirty="0">
                                  <a:ln w="10160">
                                    <a:solidFill>
                                      <a:srgbClr val="92D050"/>
                                    </a:solidFill>
                                    <a:prstDash val="solid"/>
                                  </a:ln>
                                  <a:solidFill>
                                    <a:srgbClr val="92D050"/>
                                  </a:solidFill>
                                  <a:latin typeface="Cambria Math"/>
                                  <a:ea typeface="Cambria Math"/>
                                </a:rPr>
                                <m:t>)</m:t>
                              </m:r>
                            </m:den>
                          </m:f>
                          <m:nary>
                            <m:naryPr>
                              <m:chr m:val="∏"/>
                              <m:ctrlPr>
                                <a:rPr lang="en-US" altLang="zh-CN" sz="2400" i="1" dirty="0">
                                  <a:ln w="10160">
                                    <a:solidFill>
                                      <a:srgbClr val="92D050"/>
                                    </a:solidFill>
                                    <a:prstDash val="solid"/>
                                  </a:ln>
                                  <a:solidFill>
                                    <a:srgbClr val="92D050"/>
                                  </a:solidFill>
                                  <a:latin typeface="Cambria Math"/>
                                </a:rPr>
                              </m:ctrlPr>
                            </m:naryPr>
                            <m:sub>
                              <m:r>
                                <m:rPr>
                                  <m:brk m:alnAt="23"/>
                                </m:rPr>
                                <a:rPr lang="en-US" altLang="zh-CN" sz="2400" i="1" dirty="0">
                                  <a:ln w="10160">
                                    <a:solidFill>
                                      <a:srgbClr val="92D050"/>
                                    </a:solidFill>
                                    <a:prstDash val="solid"/>
                                  </a:ln>
                                  <a:solidFill>
                                    <a:srgbClr val="92D050"/>
                                  </a:solidFill>
                                  <a:latin typeface="Cambria Math"/>
                                </a:rPr>
                                <m:t>𝑘</m:t>
                              </m:r>
                              <m:r>
                                <a:rPr lang="en-US" altLang="zh-CN" sz="2400" i="1" dirty="0">
                                  <a:ln w="10160">
                                    <a:solidFill>
                                      <a:srgbClr val="92D050"/>
                                    </a:solidFill>
                                    <a:prstDash val="solid"/>
                                  </a:ln>
                                  <a:solidFill>
                                    <a:srgbClr val="92D050"/>
                                  </a:solidFill>
                                  <a:latin typeface="Cambria Math"/>
                                </a:rPr>
                                <m:t>=1</m:t>
                              </m:r>
                            </m:sub>
                            <m:sup>
                              <m:r>
                                <a:rPr lang="en-US" altLang="zh-CN" sz="2400" i="1" dirty="0">
                                  <a:ln w="10160">
                                    <a:solidFill>
                                      <a:srgbClr val="92D050"/>
                                    </a:solidFill>
                                    <a:prstDash val="solid"/>
                                  </a:ln>
                                  <a:solidFill>
                                    <a:srgbClr val="92D050"/>
                                  </a:solidFill>
                                  <a:latin typeface="Cambria Math"/>
                                </a:rPr>
                                <m:t>𝑉</m:t>
                              </m:r>
                            </m:sup>
                            <m:e>
                              <m:sSup>
                                <m:sSupPr>
                                  <m:ctrlPr>
                                    <a:rPr lang="en-US" altLang="zh-CN" sz="2400" i="1" dirty="0">
                                      <a:ln w="10160">
                                        <a:solidFill>
                                          <a:srgbClr val="92D050"/>
                                        </a:solidFill>
                                        <a:prstDash val="solid"/>
                                      </a:ln>
                                      <a:solidFill>
                                        <a:srgbClr val="92D050"/>
                                      </a:solidFill>
                                      <a:latin typeface="Cambria Math"/>
                                    </a:rPr>
                                  </m:ctrlPr>
                                </m:sSupPr>
                                <m:e>
                                  <m:sSub>
                                    <m:sSubPr>
                                      <m:ctrlPr>
                                        <a:rPr lang="en-US" altLang="zh-CN" sz="2400" i="1" dirty="0">
                                          <a:ln w="10160">
                                            <a:solidFill>
                                              <a:srgbClr val="92D050"/>
                                            </a:solidFill>
                                            <a:prstDash val="solid"/>
                                          </a:ln>
                                          <a:solidFill>
                                            <a:srgbClr val="92D050"/>
                                          </a:solidFill>
                                          <a:latin typeface="Cambria Math"/>
                                        </a:rPr>
                                      </m:ctrlPr>
                                    </m:sSubPr>
                                    <m:e>
                                      <m:r>
                                        <a:rPr lang="en-US" altLang="zh-CN" sz="2400" i="1" dirty="0">
                                          <a:ln w="10160">
                                            <a:solidFill>
                                              <a:srgbClr val="92D050"/>
                                            </a:solidFill>
                                            <a:prstDash val="solid"/>
                                          </a:ln>
                                          <a:solidFill>
                                            <a:srgbClr val="92D050"/>
                                          </a:solidFill>
                                          <a:latin typeface="Cambria Math"/>
                                        </a:rPr>
                                        <m:t>𝑝</m:t>
                                      </m:r>
                                    </m:e>
                                    <m:sub>
                                      <m:r>
                                        <a:rPr lang="en-US" altLang="zh-CN" sz="2400" i="1" dirty="0">
                                          <a:ln w="10160">
                                            <a:solidFill>
                                              <a:srgbClr val="92D050"/>
                                            </a:solidFill>
                                            <a:prstDash val="solid"/>
                                          </a:ln>
                                          <a:solidFill>
                                            <a:srgbClr val="92D050"/>
                                          </a:solidFill>
                                          <a:latin typeface="Cambria Math"/>
                                        </a:rPr>
                                        <m:t>𝑘</m:t>
                                      </m:r>
                                    </m:sub>
                                  </m:sSub>
                                </m:e>
                                <m:sup>
                                  <m:sSub>
                                    <m:sSubPr>
                                      <m:ctrlPr>
                                        <a:rPr lang="en-US" altLang="zh-CN" sz="2400" i="1" dirty="0">
                                          <a:ln w="10160">
                                            <a:solidFill>
                                              <a:srgbClr val="92D050"/>
                                            </a:solidFill>
                                            <a:prstDash val="solid"/>
                                          </a:ln>
                                          <a:solidFill>
                                            <a:srgbClr val="92D050"/>
                                          </a:solidFill>
                                          <a:latin typeface="Cambria Math"/>
                                        </a:rPr>
                                      </m:ctrlPr>
                                    </m:sSubPr>
                                    <m:e>
                                      <m:r>
                                        <a:rPr lang="zh-CN" altLang="en-US" sz="2400" i="1" dirty="0">
                                          <a:ln w="10160">
                                            <a:solidFill>
                                              <a:srgbClr val="92D050"/>
                                            </a:solidFill>
                                            <a:prstDash val="solid"/>
                                          </a:ln>
                                          <a:solidFill>
                                            <a:srgbClr val="92D050"/>
                                          </a:solidFill>
                                          <a:latin typeface="Cambria Math"/>
                                        </a:rPr>
                                        <m:t>𝛼</m:t>
                                      </m:r>
                                    </m:e>
                                    <m:sub>
                                      <m:r>
                                        <a:rPr lang="en-US" altLang="zh-CN" sz="2400" i="1" dirty="0">
                                          <a:ln w="10160">
                                            <a:solidFill>
                                              <a:srgbClr val="92D050"/>
                                            </a:solidFill>
                                            <a:prstDash val="solid"/>
                                          </a:ln>
                                          <a:solidFill>
                                            <a:srgbClr val="92D050"/>
                                          </a:solidFill>
                                          <a:latin typeface="Cambria Math"/>
                                        </a:rPr>
                                        <m:t>𝑘</m:t>
                                      </m:r>
                                    </m:sub>
                                  </m:sSub>
                                  <m:r>
                                    <a:rPr lang="en-US" altLang="zh-CN" sz="2400" i="1" dirty="0">
                                      <a:ln w="10160">
                                        <a:solidFill>
                                          <a:srgbClr val="92D050"/>
                                        </a:solidFill>
                                        <a:prstDash val="solid"/>
                                      </a:ln>
                                      <a:solidFill>
                                        <a:srgbClr val="92D050"/>
                                      </a:solidFill>
                                      <a:latin typeface="Cambria Math"/>
                                    </a:rPr>
                                    <m:t> −1</m:t>
                                  </m:r>
                                </m:sup>
                              </m:sSup>
                            </m:e>
                          </m:nary>
                          <m:r>
                            <a:rPr lang="en-US" altLang="zh-CN" sz="2400" i="1" dirty="0">
                              <a:ln w="10160">
                                <a:solidFill>
                                  <a:srgbClr val="28498B"/>
                                </a:solidFill>
                                <a:prstDash val="solid"/>
                              </a:ln>
                              <a:solidFill>
                                <a:srgbClr val="28498B"/>
                              </a:solidFill>
                              <a:latin typeface="Cambria Math"/>
                            </a:rPr>
                            <m:t>𝑑</m:t>
                          </m:r>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e>
                      </m:nary>
                      <m:r>
                        <a:rPr lang="en-US" altLang="zh-CN" sz="2400" b="0" i="1" dirty="0" smtClean="0">
                          <a:ln w="10160">
                            <a:solidFill>
                              <a:srgbClr val="28498B"/>
                            </a:solidFill>
                            <a:prstDash val="solid"/>
                          </a:ln>
                          <a:solidFill>
                            <a:srgbClr val="28498B"/>
                          </a:solidFill>
                          <a:latin typeface="Cambria Math"/>
                        </a:rPr>
                        <m:t>=</m:t>
                      </m:r>
                      <m:f>
                        <m:fPr>
                          <m:ctrlPr>
                            <a:rPr lang="en-US" altLang="zh-CN" sz="2400" i="1" dirty="0">
                              <a:ln w="10160">
                                <a:solidFill>
                                  <a:srgbClr val="92D050"/>
                                </a:solidFill>
                                <a:prstDash val="solid"/>
                              </a:ln>
                              <a:solidFill>
                                <a:srgbClr val="92D050"/>
                              </a:solidFill>
                              <a:latin typeface="Cambria Math"/>
                            </a:rPr>
                          </m:ctrlPr>
                        </m:fPr>
                        <m:num>
                          <m:r>
                            <a:rPr lang="en-US" altLang="zh-CN" sz="2400" i="1" dirty="0">
                              <a:ln w="10160">
                                <a:solidFill>
                                  <a:srgbClr val="92D050"/>
                                </a:solidFill>
                                <a:prstDash val="solid"/>
                              </a:ln>
                              <a:solidFill>
                                <a:srgbClr val="92D050"/>
                              </a:solidFill>
                              <a:latin typeface="Cambria Math"/>
                            </a:rPr>
                            <m:t>1</m:t>
                          </m:r>
                        </m:num>
                        <m:den>
                          <m:r>
                            <a:rPr lang="en-US" altLang="zh-CN" sz="2400" i="1" dirty="0">
                              <a:ln w="10160">
                                <a:solidFill>
                                  <a:srgbClr val="92D050"/>
                                </a:solidFill>
                                <a:prstDash val="solid"/>
                              </a:ln>
                              <a:solidFill>
                                <a:srgbClr val="92D050"/>
                              </a:solidFill>
                              <a:latin typeface="Cambria Math"/>
                              <a:ea typeface="Cambria Math"/>
                            </a:rPr>
                            <m:t>∆(</m:t>
                          </m:r>
                          <m:acc>
                            <m:accPr>
                              <m:chr m:val="⃗"/>
                              <m:ctrlPr>
                                <a:rPr lang="en-US" altLang="zh-CN" sz="2400" i="1" dirty="0">
                                  <a:ln w="10160">
                                    <a:solidFill>
                                      <a:srgbClr val="92D050"/>
                                    </a:solidFill>
                                    <a:prstDash val="solid"/>
                                  </a:ln>
                                  <a:solidFill>
                                    <a:srgbClr val="92D050"/>
                                  </a:solidFill>
                                  <a:latin typeface="Cambria Math"/>
                                  <a:ea typeface="Cambria Math"/>
                                </a:rPr>
                              </m:ctrlPr>
                            </m:accPr>
                            <m:e>
                              <m:r>
                                <a:rPr lang="zh-CN" altLang="en-US" sz="2400" i="1" dirty="0">
                                  <a:ln w="10160">
                                    <a:solidFill>
                                      <a:srgbClr val="92D050"/>
                                    </a:solidFill>
                                    <a:prstDash val="solid"/>
                                  </a:ln>
                                  <a:solidFill>
                                    <a:srgbClr val="92D050"/>
                                  </a:solidFill>
                                  <a:latin typeface="Cambria Math"/>
                                  <a:ea typeface="Cambria Math"/>
                                </a:rPr>
                                <m:t>𝛼</m:t>
                              </m:r>
                            </m:e>
                          </m:acc>
                          <m:r>
                            <a:rPr lang="en-US" altLang="zh-CN" sz="2400" i="1" dirty="0">
                              <a:ln w="10160">
                                <a:solidFill>
                                  <a:srgbClr val="92D050"/>
                                </a:solidFill>
                                <a:prstDash val="solid"/>
                              </a:ln>
                              <a:solidFill>
                                <a:srgbClr val="92D050"/>
                              </a:solidFill>
                              <a:latin typeface="Cambria Math"/>
                              <a:ea typeface="Cambria Math"/>
                            </a:rPr>
                            <m:t>)</m:t>
                          </m:r>
                        </m:den>
                      </m:f>
                      <m:nary>
                        <m:naryPr>
                          <m:limLoc m:val="undOvr"/>
                          <m:subHide m:val="on"/>
                          <m:supHide m:val="on"/>
                          <m:ctrlPr>
                            <a:rPr lang="en-US" altLang="zh-CN" sz="2400" i="1" dirty="0">
                              <a:ln w="10160">
                                <a:solidFill>
                                  <a:srgbClr val="28498B"/>
                                </a:solidFill>
                                <a:prstDash val="solid"/>
                              </a:ln>
                              <a:solidFill>
                                <a:srgbClr val="28498B"/>
                              </a:solidFill>
                              <a:latin typeface="Cambria Math"/>
                            </a:rPr>
                          </m:ctrlPr>
                        </m:naryPr>
                        <m:sub/>
                        <m:sup/>
                        <m:e>
                          <m:nary>
                            <m:naryPr>
                              <m:chr m:val="∏"/>
                              <m:ctrlPr>
                                <a:rPr lang="en-US" altLang="zh-CN" sz="2400" i="1" dirty="0">
                                  <a:ln w="10160">
                                    <a:solidFill>
                                      <a:srgbClr val="FF0000"/>
                                    </a:solidFill>
                                    <a:prstDash val="solid"/>
                                  </a:ln>
                                  <a:solidFill>
                                    <a:srgbClr val="FF0000"/>
                                  </a:solidFill>
                                  <a:latin typeface="Cambria Math"/>
                                </a:rPr>
                              </m:ctrlPr>
                            </m:naryPr>
                            <m:sub>
                              <m:r>
                                <m:rPr>
                                  <m:brk m:alnAt="23"/>
                                </m:rPr>
                                <a:rPr lang="en-US" altLang="zh-CN" sz="2400" i="1" dirty="0">
                                  <a:ln w="10160">
                                    <a:solidFill>
                                      <a:srgbClr val="FF0000"/>
                                    </a:solidFill>
                                    <a:prstDash val="solid"/>
                                  </a:ln>
                                  <a:solidFill>
                                    <a:srgbClr val="FF0000"/>
                                  </a:solidFill>
                                  <a:latin typeface="Cambria Math"/>
                                </a:rPr>
                                <m:t>𝑘</m:t>
                              </m:r>
                              <m:r>
                                <a:rPr lang="en-US" altLang="zh-CN" sz="2400" i="1" dirty="0">
                                  <a:ln w="10160">
                                    <a:solidFill>
                                      <a:srgbClr val="FF0000"/>
                                    </a:solidFill>
                                    <a:prstDash val="solid"/>
                                  </a:ln>
                                  <a:solidFill>
                                    <a:srgbClr val="FF0000"/>
                                  </a:solidFill>
                                  <a:latin typeface="Cambria Math"/>
                                </a:rPr>
                                <m:t>=1</m:t>
                              </m:r>
                            </m:sub>
                            <m:sup>
                              <m:r>
                                <a:rPr lang="en-US" altLang="zh-CN" sz="2400" i="1" dirty="0">
                                  <a:ln w="10160">
                                    <a:solidFill>
                                      <a:srgbClr val="FF0000"/>
                                    </a:solidFill>
                                    <a:prstDash val="solid"/>
                                  </a:ln>
                                  <a:solidFill>
                                    <a:srgbClr val="FF0000"/>
                                  </a:solidFill>
                                  <a:latin typeface="Cambria Math"/>
                                </a:rPr>
                                <m:t>𝑉</m:t>
                              </m:r>
                            </m:sup>
                            <m:e>
                              <m:sSup>
                                <m:sSupPr>
                                  <m:ctrlPr>
                                    <a:rPr lang="en-US" altLang="zh-CN" sz="2400" i="1" dirty="0">
                                      <a:ln w="10160">
                                        <a:solidFill>
                                          <a:srgbClr val="FF0000"/>
                                        </a:solidFill>
                                        <a:prstDash val="solid"/>
                                      </a:ln>
                                      <a:solidFill>
                                        <a:srgbClr val="FF0000"/>
                                      </a:solidFill>
                                      <a:latin typeface="Cambria Math"/>
                                    </a:rPr>
                                  </m:ctrlPr>
                                </m:sSupPr>
                                <m:e>
                                  <m:sSub>
                                    <m:sSubPr>
                                      <m:ctrlPr>
                                        <a:rPr lang="en-US" altLang="zh-CN" sz="2400" i="1" dirty="0">
                                          <a:ln w="10160">
                                            <a:solidFill>
                                              <a:srgbClr val="FF0000"/>
                                            </a:solidFill>
                                            <a:prstDash val="solid"/>
                                          </a:ln>
                                          <a:solidFill>
                                            <a:srgbClr val="FF0000"/>
                                          </a:solidFill>
                                          <a:latin typeface="Cambria Math"/>
                                        </a:rPr>
                                      </m:ctrlPr>
                                    </m:sSubPr>
                                    <m:e>
                                      <m:r>
                                        <a:rPr lang="en-US" altLang="zh-CN" sz="2400" i="1" dirty="0">
                                          <a:ln w="10160">
                                            <a:solidFill>
                                              <a:srgbClr val="FF0000"/>
                                            </a:solidFill>
                                            <a:prstDash val="solid"/>
                                          </a:ln>
                                          <a:solidFill>
                                            <a:srgbClr val="FF0000"/>
                                          </a:solidFill>
                                          <a:latin typeface="Cambria Math"/>
                                        </a:rPr>
                                        <m:t>𝑝</m:t>
                                      </m:r>
                                    </m:e>
                                    <m:sub>
                                      <m:r>
                                        <a:rPr lang="en-US" altLang="zh-CN" sz="2400" i="1" dirty="0">
                                          <a:ln w="10160">
                                            <a:solidFill>
                                              <a:srgbClr val="FF0000"/>
                                            </a:solidFill>
                                            <a:prstDash val="solid"/>
                                          </a:ln>
                                          <a:solidFill>
                                            <a:srgbClr val="FF0000"/>
                                          </a:solidFill>
                                          <a:latin typeface="Cambria Math"/>
                                        </a:rPr>
                                        <m:t>𝑘</m:t>
                                      </m:r>
                                    </m:sub>
                                  </m:sSub>
                                </m:e>
                                <m:sup>
                                  <m:sSub>
                                    <m:sSubPr>
                                      <m:ctrlPr>
                                        <a:rPr lang="en-US" altLang="zh-CN" sz="2400" i="1" dirty="0">
                                          <a:ln w="10160">
                                            <a:solidFill>
                                              <a:srgbClr val="FF0000"/>
                                            </a:solidFill>
                                            <a:prstDash val="solid"/>
                                          </a:ln>
                                          <a:solidFill>
                                            <a:srgbClr val="FF0000"/>
                                          </a:solidFill>
                                          <a:latin typeface="Cambria Math"/>
                                        </a:rPr>
                                      </m:ctrlPr>
                                    </m:sSubPr>
                                    <m:e>
                                      <m:r>
                                        <a:rPr lang="en-US" altLang="zh-CN" sz="2400" i="1" dirty="0">
                                          <a:ln w="10160">
                                            <a:solidFill>
                                              <a:srgbClr val="FF0000"/>
                                            </a:solidFill>
                                            <a:prstDash val="solid"/>
                                          </a:ln>
                                          <a:solidFill>
                                            <a:srgbClr val="FF0000"/>
                                          </a:solidFill>
                                          <a:latin typeface="Cambria Math"/>
                                        </a:rPr>
                                        <m:t>𝑛</m:t>
                                      </m:r>
                                    </m:e>
                                    <m:sub>
                                      <m:r>
                                        <a:rPr lang="en-US" altLang="zh-CN" sz="2400" i="1" dirty="0">
                                          <a:ln w="10160">
                                            <a:solidFill>
                                              <a:srgbClr val="FF0000"/>
                                            </a:solidFill>
                                            <a:prstDash val="solid"/>
                                          </a:ln>
                                          <a:solidFill>
                                            <a:srgbClr val="FF0000"/>
                                          </a:solidFill>
                                          <a:latin typeface="Cambria Math"/>
                                        </a:rPr>
                                        <m:t>𝑘</m:t>
                                      </m:r>
                                    </m:sub>
                                  </m:sSub>
                                  <m:r>
                                    <a:rPr lang="en-US" altLang="zh-CN" sz="2400" b="0" i="1" dirty="0" smtClean="0">
                                      <a:ln w="10160">
                                        <a:solidFill>
                                          <a:srgbClr val="FF0000"/>
                                        </a:solidFill>
                                        <a:prstDash val="solid"/>
                                      </a:ln>
                                      <a:solidFill>
                                        <a:srgbClr val="FF0000"/>
                                      </a:solidFill>
                                      <a:latin typeface="Cambria Math"/>
                                    </a:rPr>
                                    <m:t>+</m:t>
                                  </m:r>
                                  <m:sSub>
                                    <m:sSubPr>
                                      <m:ctrlPr>
                                        <a:rPr lang="en-US" altLang="zh-CN" sz="2400" b="0" i="1" dirty="0" smtClean="0">
                                          <a:ln w="10160">
                                            <a:solidFill>
                                              <a:srgbClr val="92D050"/>
                                            </a:solidFill>
                                            <a:prstDash val="solid"/>
                                          </a:ln>
                                          <a:solidFill>
                                            <a:srgbClr val="92D050"/>
                                          </a:solidFill>
                                          <a:latin typeface="Cambria Math"/>
                                        </a:rPr>
                                      </m:ctrlPr>
                                    </m:sSubPr>
                                    <m:e>
                                      <m:r>
                                        <a:rPr lang="en-US" altLang="zh-CN" sz="2400" b="0" i="1" dirty="0" smtClean="0">
                                          <a:ln w="10160">
                                            <a:solidFill>
                                              <a:srgbClr val="92D050"/>
                                            </a:solidFill>
                                            <a:prstDash val="solid"/>
                                          </a:ln>
                                          <a:solidFill>
                                            <a:srgbClr val="92D050"/>
                                          </a:solidFill>
                                          <a:latin typeface="Cambria Math"/>
                                        </a:rPr>
                                        <m:t>𝑎</m:t>
                                      </m:r>
                                    </m:e>
                                    <m:sub>
                                      <m:r>
                                        <a:rPr lang="en-US" altLang="zh-CN" sz="2400" b="0" i="1" dirty="0" smtClean="0">
                                          <a:ln w="10160">
                                            <a:solidFill>
                                              <a:srgbClr val="92D050"/>
                                            </a:solidFill>
                                            <a:prstDash val="solid"/>
                                          </a:ln>
                                          <a:solidFill>
                                            <a:srgbClr val="92D050"/>
                                          </a:solidFill>
                                          <a:latin typeface="Cambria Math"/>
                                        </a:rPr>
                                        <m:t>𝑘</m:t>
                                      </m:r>
                                    </m:sub>
                                  </m:sSub>
                                  <m:r>
                                    <a:rPr lang="en-US" altLang="zh-CN" sz="2400" b="0" i="1" dirty="0" smtClean="0">
                                      <a:ln w="10160">
                                        <a:solidFill>
                                          <a:srgbClr val="92D050"/>
                                        </a:solidFill>
                                        <a:prstDash val="solid"/>
                                      </a:ln>
                                      <a:solidFill>
                                        <a:srgbClr val="92D050"/>
                                      </a:solidFill>
                                      <a:latin typeface="Cambria Math"/>
                                    </a:rPr>
                                    <m:t> −1</m:t>
                                  </m:r>
                                </m:sup>
                              </m:sSup>
                              <m:r>
                                <a:rPr lang="en-US" altLang="zh-CN" sz="2400" i="1" dirty="0">
                                  <a:ln w="10160">
                                    <a:solidFill>
                                      <a:srgbClr val="FF0000"/>
                                    </a:solidFill>
                                    <a:prstDash val="solid"/>
                                  </a:ln>
                                  <a:solidFill>
                                    <a:srgbClr val="FF0000"/>
                                  </a:solidFill>
                                  <a:latin typeface="Cambria Math"/>
                                </a:rPr>
                                <m:t> </m:t>
                              </m:r>
                            </m:e>
                          </m:nary>
                          <m:r>
                            <a:rPr lang="en-US" altLang="zh-CN" sz="2400" i="1" dirty="0">
                              <a:ln w="10160">
                                <a:solidFill>
                                  <a:srgbClr val="92D050"/>
                                </a:solidFill>
                                <a:prstDash val="solid"/>
                              </a:ln>
                              <a:solidFill>
                                <a:srgbClr val="92D050"/>
                              </a:solidFill>
                              <a:latin typeface="Cambria Math"/>
                            </a:rPr>
                            <m:t> </m:t>
                          </m:r>
                          <m:r>
                            <a:rPr lang="en-US" altLang="zh-CN" sz="2400" i="1" dirty="0">
                              <a:ln w="10160">
                                <a:solidFill>
                                  <a:srgbClr val="28498B"/>
                                </a:solidFill>
                                <a:prstDash val="solid"/>
                              </a:ln>
                              <a:solidFill>
                                <a:srgbClr val="28498B"/>
                              </a:solidFill>
                              <a:latin typeface="Cambria Math"/>
                            </a:rPr>
                            <m:t>𝑑</m:t>
                          </m:r>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e>
                      </m:nary>
                      <m:r>
                        <a:rPr lang="en-US" altLang="zh-CN" sz="2400" b="0" i="1" dirty="0" smtClean="0">
                          <a:ln w="10160">
                            <a:solidFill>
                              <a:srgbClr val="28498B"/>
                            </a:solidFill>
                            <a:prstDash val="solid"/>
                          </a:ln>
                          <a:solidFill>
                            <a:srgbClr val="28498B"/>
                          </a:solidFill>
                          <a:latin typeface="Cambria Math"/>
                        </a:rPr>
                        <m:t>=</m:t>
                      </m:r>
                      <m:f>
                        <m:fPr>
                          <m:ctrlPr>
                            <a:rPr lang="en-US" altLang="zh-CN" sz="2400" i="1" dirty="0">
                              <a:ln w="10160">
                                <a:solidFill>
                                  <a:srgbClr val="92D050"/>
                                </a:solidFill>
                                <a:prstDash val="solid"/>
                              </a:ln>
                              <a:solidFill>
                                <a:srgbClr val="92D050"/>
                              </a:solidFill>
                              <a:latin typeface="Cambria Math"/>
                            </a:rPr>
                          </m:ctrlPr>
                        </m:fPr>
                        <m:num>
                          <m:r>
                            <a:rPr lang="en-US" altLang="zh-CN" sz="2400" i="1" dirty="0">
                              <a:ln w="10160">
                                <a:solidFill>
                                  <a:srgbClr val="92D050"/>
                                </a:solidFill>
                                <a:prstDash val="solid"/>
                              </a:ln>
                              <a:solidFill>
                                <a:srgbClr val="92D050"/>
                              </a:solidFill>
                              <a:latin typeface="Cambria Math"/>
                              <a:ea typeface="Cambria Math"/>
                            </a:rPr>
                            <m:t>∆(</m:t>
                          </m:r>
                          <m:acc>
                            <m:accPr>
                              <m:chr m:val="⃗"/>
                              <m:ctrlPr>
                                <a:rPr lang="en-US" altLang="zh-CN" sz="2400" i="1" dirty="0">
                                  <a:ln w="10160">
                                    <a:solidFill>
                                      <a:srgbClr val="92D050"/>
                                    </a:solidFill>
                                    <a:prstDash val="solid"/>
                                  </a:ln>
                                  <a:solidFill>
                                    <a:srgbClr val="92D050"/>
                                  </a:solidFill>
                                  <a:latin typeface="Cambria Math"/>
                                  <a:ea typeface="Cambria Math"/>
                                </a:rPr>
                              </m:ctrlPr>
                            </m:accPr>
                            <m:e>
                              <m:r>
                                <a:rPr lang="zh-CN" altLang="en-US" sz="2400" i="1" dirty="0">
                                  <a:ln w="10160">
                                    <a:solidFill>
                                      <a:srgbClr val="92D050"/>
                                    </a:solidFill>
                                    <a:prstDash val="solid"/>
                                  </a:ln>
                                  <a:solidFill>
                                    <a:srgbClr val="92D050"/>
                                  </a:solidFill>
                                  <a:latin typeface="Cambria Math"/>
                                  <a:ea typeface="Cambria Math"/>
                                </a:rPr>
                                <m:t>𝛼</m:t>
                              </m:r>
                            </m:e>
                          </m:acc>
                          <m:r>
                            <a:rPr lang="en-US" altLang="zh-CN" sz="2400" b="0" i="1" dirty="0" smtClean="0">
                              <a:ln w="10160">
                                <a:solidFill>
                                  <a:srgbClr val="92D050"/>
                                </a:solidFill>
                                <a:prstDash val="solid"/>
                              </a:ln>
                              <a:solidFill>
                                <a:srgbClr val="92D050"/>
                              </a:solidFill>
                              <a:latin typeface="Cambria Math"/>
                              <a:ea typeface="Cambria Math"/>
                            </a:rPr>
                            <m:t>+</m:t>
                          </m:r>
                          <m:acc>
                            <m:accPr>
                              <m:chr m:val="⃗"/>
                              <m:ctrlPr>
                                <a:rPr lang="en-US" altLang="zh-CN" sz="2400" b="0" i="1" dirty="0" smtClean="0">
                                  <a:ln w="10160">
                                    <a:solidFill>
                                      <a:srgbClr val="92D050"/>
                                    </a:solidFill>
                                    <a:prstDash val="solid"/>
                                  </a:ln>
                                  <a:solidFill>
                                    <a:srgbClr val="92D050"/>
                                  </a:solidFill>
                                  <a:latin typeface="Cambria Math"/>
                                  <a:ea typeface="Cambria Math"/>
                                </a:rPr>
                              </m:ctrlPr>
                            </m:accPr>
                            <m:e>
                              <m:r>
                                <a:rPr lang="en-US" altLang="zh-CN" sz="2400" b="0" i="1" dirty="0" smtClean="0">
                                  <a:ln w="10160">
                                    <a:solidFill>
                                      <a:srgbClr val="92D050"/>
                                    </a:solidFill>
                                    <a:prstDash val="solid"/>
                                  </a:ln>
                                  <a:solidFill>
                                    <a:srgbClr val="92D050"/>
                                  </a:solidFill>
                                  <a:latin typeface="Cambria Math"/>
                                  <a:ea typeface="Cambria Math"/>
                                </a:rPr>
                                <m:t>𝑛</m:t>
                              </m:r>
                            </m:e>
                          </m:acc>
                          <m:r>
                            <a:rPr lang="en-US" altLang="zh-CN" sz="2400" i="1" dirty="0">
                              <a:ln w="10160">
                                <a:solidFill>
                                  <a:srgbClr val="92D050"/>
                                </a:solidFill>
                                <a:prstDash val="solid"/>
                              </a:ln>
                              <a:solidFill>
                                <a:srgbClr val="92D050"/>
                              </a:solidFill>
                              <a:latin typeface="Cambria Math"/>
                              <a:ea typeface="Cambria Math"/>
                            </a:rPr>
                            <m:t>)</m:t>
                          </m:r>
                        </m:num>
                        <m:den>
                          <m:r>
                            <a:rPr lang="en-US" altLang="zh-CN" sz="2400" i="1" dirty="0">
                              <a:ln w="10160">
                                <a:solidFill>
                                  <a:srgbClr val="92D050"/>
                                </a:solidFill>
                                <a:prstDash val="solid"/>
                              </a:ln>
                              <a:solidFill>
                                <a:srgbClr val="92D050"/>
                              </a:solidFill>
                              <a:latin typeface="Cambria Math"/>
                              <a:ea typeface="Cambria Math"/>
                            </a:rPr>
                            <m:t>∆(</m:t>
                          </m:r>
                          <m:acc>
                            <m:accPr>
                              <m:chr m:val="⃗"/>
                              <m:ctrlPr>
                                <a:rPr lang="en-US" altLang="zh-CN" sz="2400" i="1" dirty="0">
                                  <a:ln w="10160">
                                    <a:solidFill>
                                      <a:srgbClr val="92D050"/>
                                    </a:solidFill>
                                    <a:prstDash val="solid"/>
                                  </a:ln>
                                  <a:solidFill>
                                    <a:srgbClr val="92D050"/>
                                  </a:solidFill>
                                  <a:latin typeface="Cambria Math"/>
                                  <a:ea typeface="Cambria Math"/>
                                </a:rPr>
                              </m:ctrlPr>
                            </m:accPr>
                            <m:e>
                              <m:r>
                                <a:rPr lang="zh-CN" altLang="en-US" sz="2400" i="1" dirty="0">
                                  <a:ln w="10160">
                                    <a:solidFill>
                                      <a:srgbClr val="92D050"/>
                                    </a:solidFill>
                                    <a:prstDash val="solid"/>
                                  </a:ln>
                                  <a:solidFill>
                                    <a:srgbClr val="92D050"/>
                                  </a:solidFill>
                                  <a:latin typeface="Cambria Math"/>
                                  <a:ea typeface="Cambria Math"/>
                                </a:rPr>
                                <m:t>𝛼</m:t>
                              </m:r>
                            </m:e>
                          </m:acc>
                          <m:r>
                            <a:rPr lang="en-US" altLang="zh-CN" sz="2400" i="1" dirty="0">
                              <a:ln w="10160">
                                <a:solidFill>
                                  <a:srgbClr val="92D050"/>
                                </a:solidFill>
                                <a:prstDash val="solid"/>
                              </a:ln>
                              <a:solidFill>
                                <a:srgbClr val="92D050"/>
                              </a:solidFill>
                              <a:latin typeface="Cambria Math"/>
                              <a:ea typeface="Cambria Math"/>
                            </a:rPr>
                            <m:t>)</m:t>
                          </m:r>
                        </m:den>
                      </m:f>
                    </m:oMath>
                  </m:oMathPara>
                </a14:m>
                <a:endParaRPr lang="en-US" altLang="zh-CN" sz="2400" b="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p:txBody>
          </p:sp>
        </mc:Choice>
        <mc:Fallback xmlns="">
          <p:sp>
            <p:nvSpPr>
              <p:cNvPr id="8" name="文本框 1"/>
              <p:cNvSpPr txBox="1">
                <a:spLocks noRot="1" noChangeAspect="1" noMove="1" noResize="1" noEditPoints="1" noAdjustHandles="1" noChangeArrowheads="1" noChangeShapeType="1" noTextEdit="1"/>
              </p:cNvSpPr>
              <p:nvPr/>
            </p:nvSpPr>
            <p:spPr>
              <a:xfrm>
                <a:off x="454598" y="1772816"/>
                <a:ext cx="7861818" cy="5021183"/>
              </a:xfrm>
              <a:prstGeom prst="rect">
                <a:avLst/>
              </a:prstGeom>
              <a:blipFill rotWithShape="1">
                <a:blip r:embed="rId4"/>
                <a:stretch>
                  <a:fillRect l="-1241" t="-1578"/>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119877601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模型数学分析</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4961166"/>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再设</a:t>
                </a:r>
                <a:r>
                  <a:rPr lang="zh-CN" altLang="en-US" sz="2400" dirty="0">
                    <a:ln w="10160">
                      <a:solidFill>
                        <a:srgbClr val="28498B"/>
                      </a:solidFill>
                      <a:prstDash val="solid"/>
                    </a:ln>
                    <a:solidFill>
                      <a:srgbClr val="28498B"/>
                    </a:solidFill>
                  </a:rPr>
                  <a:t>主题</a:t>
                </a:r>
                <a:r>
                  <a:rPr lang="zh-CN" altLang="en-US" sz="2400" dirty="0" smtClean="0">
                    <a:ln w="10160">
                      <a:solidFill>
                        <a:srgbClr val="28498B"/>
                      </a:solidFill>
                      <a:prstDash val="solid"/>
                    </a:ln>
                    <a:solidFill>
                      <a:srgbClr val="28498B"/>
                    </a:solidFill>
                  </a:rPr>
                  <a:t>集合为</a:t>
                </a:r>
                <a14:m>
                  <m:oMath xmlns:m="http://schemas.openxmlformats.org/officeDocument/2006/math">
                    <m:r>
                      <m:rPr>
                        <m:sty m:val="p"/>
                      </m:rPr>
                      <a:rPr lang="en-US" altLang="zh-CN" sz="2400" dirty="0" smtClean="0">
                        <a:ln w="10160">
                          <a:solidFill>
                            <a:srgbClr val="28498B"/>
                          </a:solidFill>
                          <a:prstDash val="solid"/>
                        </a:ln>
                        <a:solidFill>
                          <a:srgbClr val="28498B"/>
                        </a:solidFill>
                        <a:latin typeface="Cambria Math"/>
                      </a:rPr>
                      <m:t>z</m:t>
                    </m:r>
                    <m:r>
                      <a:rPr lang="en-US" altLang="zh-CN" sz="2400" b="0" i="0" dirty="0" smtClean="0">
                        <a:ln w="10160">
                          <a:solidFill>
                            <a:srgbClr val="28498B"/>
                          </a:solidFill>
                          <a:prstDash val="solid"/>
                        </a:ln>
                        <a:solidFill>
                          <a:srgbClr val="28498B"/>
                        </a:solidFill>
                        <a:latin typeface="Cambria Math"/>
                      </a:rPr>
                      <m:t>=(</m:t>
                    </m:r>
                    <m:sSub>
                      <m:sSubPr>
                        <m:ctrlPr>
                          <a:rPr lang="en-US" altLang="zh-CN" sz="2400" b="0" i="1" dirty="0" smtClean="0">
                            <a:ln w="10160">
                              <a:solidFill>
                                <a:srgbClr val="28498B"/>
                              </a:solidFill>
                              <a:prstDash val="solid"/>
                            </a:ln>
                            <a:solidFill>
                              <a:srgbClr val="28498B"/>
                            </a:solidFill>
                            <a:latin typeface="Cambria Math"/>
                          </a:rPr>
                        </m:ctrlPr>
                      </m:sSubPr>
                      <m:e>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𝑧</m:t>
                            </m:r>
                          </m:e>
                        </m:acc>
                      </m:e>
                      <m:sub>
                        <m:r>
                          <a:rPr lang="en-US" altLang="zh-CN" sz="2400" b="0" i="1" dirty="0" smtClean="0">
                            <a:ln w="10160">
                              <a:solidFill>
                                <a:srgbClr val="28498B"/>
                              </a:solidFill>
                              <a:prstDash val="solid"/>
                            </a:ln>
                            <a:solidFill>
                              <a:srgbClr val="28498B"/>
                            </a:solidFill>
                            <a:latin typeface="Cambria Math"/>
                          </a:rPr>
                          <m:t>1</m:t>
                        </m:r>
                      </m:sub>
                    </m:sSub>
                    <m:r>
                      <a:rPr lang="en-US" altLang="zh-CN" sz="2400" b="0" i="1" dirty="0" smtClean="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𝑧</m:t>
                            </m:r>
                          </m:e>
                        </m:acc>
                      </m:e>
                      <m:sub>
                        <m:r>
                          <a:rPr lang="en-US" altLang="zh-CN" sz="2400" b="0" i="1" dirty="0" smtClean="0">
                            <a:ln w="10160">
                              <a:solidFill>
                                <a:srgbClr val="28498B"/>
                              </a:solidFill>
                              <a:prstDash val="solid"/>
                            </a:ln>
                            <a:solidFill>
                              <a:srgbClr val="28498B"/>
                            </a:solidFill>
                            <a:latin typeface="Cambria Math"/>
                          </a:rPr>
                          <m:t>2</m:t>
                        </m:r>
                      </m:sub>
                    </m:sSub>
                    <m:r>
                      <a:rPr lang="en-US" altLang="zh-CN" sz="2400" b="0" i="1" dirty="0" smtClean="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𝑧</m:t>
                            </m:r>
                          </m:e>
                        </m:acc>
                      </m:e>
                      <m:sub>
                        <m:r>
                          <a:rPr lang="en-US" altLang="zh-CN" sz="2400" b="0" i="1" dirty="0" smtClean="0">
                            <a:ln w="10160">
                              <a:solidFill>
                                <a:srgbClr val="28498B"/>
                              </a:solidFill>
                              <a:prstDash val="solid"/>
                            </a:ln>
                            <a:solidFill>
                              <a:srgbClr val="28498B"/>
                            </a:solidFill>
                            <a:latin typeface="Cambria Math"/>
                          </a:rPr>
                          <m:t>𝐾</m:t>
                        </m:r>
                      </m:sub>
                    </m:sSub>
                    <m:r>
                      <a:rPr lang="en-US" altLang="zh-CN" sz="2400" b="0" i="0" dirty="0" smtClean="0">
                        <a:ln w="10160">
                          <a:solidFill>
                            <a:srgbClr val="28498B"/>
                          </a:solidFill>
                          <a:prstDash val="solid"/>
                        </a:ln>
                        <a:solidFill>
                          <a:srgbClr val="28498B"/>
                        </a:solidFill>
                        <a:latin typeface="Cambria Math"/>
                      </a:rPr>
                      <m:t>)</m:t>
                    </m:r>
                  </m:oMath>
                </a14:m>
                <a:r>
                  <a:rPr lang="zh-CN" altLang="en-US" sz="2400" dirty="0" smtClean="0">
                    <a:ln w="10160">
                      <a:solidFill>
                        <a:srgbClr val="28498B"/>
                      </a:solidFill>
                      <a:prstDash val="solid"/>
                    </a:ln>
                    <a:solidFill>
                      <a:srgbClr val="28498B"/>
                    </a:solidFill>
                  </a:rPr>
                  <a:t>，则对于第一个物理过程</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𝛼</m:t>
                        </m:r>
                      </m:e>
                    </m:acc>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𝜃</m:t>
                            </m:r>
                          </m:e>
                        </m:acc>
                      </m:e>
                      <m:sub>
                        <m:r>
                          <a:rPr lang="en-US" altLang="zh-CN" sz="2400" i="1">
                            <a:ln w="10160">
                              <a:solidFill>
                                <a:srgbClr val="28498B"/>
                              </a:solidFill>
                              <a:prstDash val="solid"/>
                            </a:ln>
                            <a:solidFill>
                              <a:srgbClr val="28498B"/>
                            </a:solidFill>
                            <a:latin typeface="Cambria Math"/>
                          </a:rPr>
                          <m:t>𝑚</m:t>
                        </m:r>
                      </m:sub>
                    </m:sSub>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𝑧</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r>
                      <a:rPr lang="en-US" altLang="zh-CN" sz="2400" i="1">
                        <a:ln w="10160">
                          <a:solidFill>
                            <a:srgbClr val="28498B"/>
                          </a:solidFill>
                          <a:prstDash val="solid"/>
                        </a:ln>
                        <a:solidFill>
                          <a:srgbClr val="28498B"/>
                        </a:solidFill>
                        <a:latin typeface="Cambria Math"/>
                      </a:rPr>
                      <m:t> </m:t>
                    </m:r>
                  </m:oMath>
                </a14:m>
                <a:r>
                  <a:rPr lang="zh-CN" altLang="en-US" sz="2400" dirty="0" smtClean="0">
                    <a:ln w="10160">
                      <a:solidFill>
                        <a:srgbClr val="28498B"/>
                      </a:solidFill>
                      <a:prstDash val="solid"/>
                    </a:ln>
                    <a:solidFill>
                      <a:srgbClr val="28498B"/>
                    </a:solidFill>
                  </a:rPr>
                  <a:t>有：</a:t>
                </a:r>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b="0" i="1" dirty="0" smtClean="0">
                              <a:ln w="10160">
                                <a:solidFill>
                                  <a:srgbClr val="28498B"/>
                                </a:solidFill>
                                <a:prstDash val="solid"/>
                              </a:ln>
                              <a:solidFill>
                                <a:srgbClr val="28498B"/>
                              </a:solidFill>
                              <a:latin typeface="Cambria Math"/>
                            </a:rPr>
                          </m:ctrlPr>
                        </m:dPr>
                        <m:e>
                          <m:sSub>
                            <m:sSubPr>
                              <m:ctrlPr>
                                <a:rPr lang="en-US" altLang="zh-CN" sz="2400" b="0" i="1" dirty="0" smtClean="0">
                                  <a:ln w="10160">
                                    <a:solidFill>
                                      <a:srgbClr val="28498B"/>
                                    </a:solidFill>
                                    <a:prstDash val="solid"/>
                                  </a:ln>
                                  <a:solidFill>
                                    <a:srgbClr val="28498B"/>
                                  </a:solidFill>
                                  <a:latin typeface="Cambria Math"/>
                                </a:rPr>
                              </m:ctrlPr>
                            </m:sSubPr>
                            <m:e>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𝑧</m:t>
                                  </m:r>
                                </m:e>
                              </m:acc>
                            </m:e>
                            <m:sub>
                              <m:r>
                                <a:rPr lang="en-US" altLang="zh-CN" sz="2400" b="0" i="1" dirty="0" smtClean="0">
                                  <a:ln w="10160">
                                    <a:solidFill>
                                      <a:srgbClr val="28498B"/>
                                    </a:solidFill>
                                    <a:prstDash val="solid"/>
                                  </a:ln>
                                  <a:solidFill>
                                    <a:srgbClr val="28498B"/>
                                  </a:solidFill>
                                  <a:latin typeface="Cambria Math"/>
                                </a:rPr>
                                <m:t>𝑚</m:t>
                              </m:r>
                            </m:sub>
                          </m:sSub>
                          <m:r>
                            <a:rPr lang="en-US" altLang="zh-CN" sz="2400" b="0" i="1" dirty="0" smtClean="0">
                              <a:ln w="10160">
                                <a:solidFill>
                                  <a:srgbClr val="28498B"/>
                                </a:solidFill>
                                <a:prstDash val="solid"/>
                              </a:ln>
                              <a:solidFill>
                                <a:srgbClr val="28498B"/>
                              </a:solidFill>
                              <a:latin typeface="Cambria Math"/>
                            </a:rPr>
                            <m:t>| </m:t>
                          </m:r>
                          <m:acc>
                            <m:accPr>
                              <m:chr m:val="⃗"/>
                              <m:ctrlPr>
                                <a:rPr lang="en-US" altLang="zh-CN" sz="2400" b="0" i="1" dirty="0" smtClean="0">
                                  <a:ln w="10160">
                                    <a:solidFill>
                                      <a:srgbClr val="28498B"/>
                                    </a:solidFill>
                                    <a:prstDash val="solid"/>
                                  </a:ln>
                                  <a:solidFill>
                                    <a:srgbClr val="28498B"/>
                                  </a:solidFill>
                                  <a:latin typeface="Cambria Math"/>
                                </a:rPr>
                              </m:ctrlPr>
                            </m:accPr>
                            <m:e>
                              <m:r>
                                <a:rPr lang="zh-CN" altLang="en-US" sz="2400" b="0" i="1" dirty="0" smtClean="0">
                                  <a:ln w="10160">
                                    <a:solidFill>
                                      <a:srgbClr val="28498B"/>
                                    </a:solidFill>
                                    <a:prstDash val="solid"/>
                                  </a:ln>
                                  <a:solidFill>
                                    <a:srgbClr val="28498B"/>
                                  </a:solidFill>
                                  <a:latin typeface="Cambria Math"/>
                                </a:rPr>
                                <m:t>𝛼</m:t>
                              </m:r>
                            </m:e>
                          </m:acc>
                        </m:e>
                      </m:d>
                      <m:r>
                        <a:rPr lang="en-US" altLang="zh-CN" sz="2400" b="0" i="0" dirty="0" smtClean="0">
                          <a:ln w="10160">
                            <a:solidFill>
                              <a:srgbClr val="28498B"/>
                            </a:solidFill>
                            <a:prstDash val="solid"/>
                          </a:ln>
                          <a:solidFill>
                            <a:srgbClr val="28498B"/>
                          </a:solidFill>
                          <a:latin typeface="Cambria Math"/>
                        </a:rPr>
                        <m:t>=</m:t>
                      </m:r>
                      <m:f>
                        <m:fPr>
                          <m:ctrlPr>
                            <a:rPr lang="en-US" altLang="zh-CN" sz="2400" i="1" dirty="0" smtClean="0">
                              <a:ln w="10160">
                                <a:solidFill>
                                  <a:srgbClr val="28498B"/>
                                </a:solidFill>
                                <a:prstDash val="solid"/>
                              </a:ln>
                              <a:solidFill>
                                <a:srgbClr val="28498B"/>
                              </a:solidFill>
                              <a:latin typeface="Cambria Math"/>
                            </a:rPr>
                          </m:ctrlPr>
                        </m:fPr>
                        <m:num>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𝛼</m:t>
                              </m:r>
                            </m:e>
                          </m:acc>
                          <m:r>
                            <a:rPr lang="en-US" altLang="zh-CN" sz="2400" i="1" dirty="0">
                              <a:ln w="10160">
                                <a:solidFill>
                                  <a:srgbClr val="28498B"/>
                                </a:solidFill>
                                <a:prstDash val="solid"/>
                              </a:ln>
                              <a:solidFill>
                                <a:srgbClr val="28498B"/>
                              </a:solidFill>
                              <a:latin typeface="Cambria Math"/>
                              <a:ea typeface="Cambria Math"/>
                            </a:rPr>
                            <m:t>+</m:t>
                          </m:r>
                          <m:sSub>
                            <m:sSubPr>
                              <m:ctrlPr>
                                <a:rPr lang="en-US" altLang="zh-CN" sz="2400" i="1" dirty="0" smtClean="0">
                                  <a:ln w="10160">
                                    <a:solidFill>
                                      <a:srgbClr val="28498B"/>
                                    </a:solidFill>
                                    <a:prstDash val="solid"/>
                                  </a:ln>
                                  <a:solidFill>
                                    <a:srgbClr val="28498B"/>
                                  </a:solidFill>
                                  <a:latin typeface="Cambria Math"/>
                                  <a:ea typeface="Cambria Math"/>
                                </a:rPr>
                              </m:ctrlPr>
                            </m:sSubPr>
                            <m:e>
                              <m:acc>
                                <m:accPr>
                                  <m:chr m:val="⃗"/>
                                  <m:ctrlPr>
                                    <a:rPr lang="en-US" altLang="zh-CN" sz="2400" i="1" dirty="0" smtClean="0">
                                      <a:ln w="10160">
                                        <a:solidFill>
                                          <a:srgbClr val="28498B"/>
                                        </a:solidFill>
                                        <a:prstDash val="solid"/>
                                      </a:ln>
                                      <a:solidFill>
                                        <a:srgbClr val="28498B"/>
                                      </a:solidFill>
                                      <a:latin typeface="Cambria Math"/>
                                      <a:ea typeface="Cambria Math"/>
                                    </a:rPr>
                                  </m:ctrlPr>
                                </m:accPr>
                                <m:e>
                                  <m:r>
                                    <a:rPr lang="en-US" altLang="zh-CN" sz="2400" b="0" i="1" dirty="0" smtClean="0">
                                      <a:ln w="10160">
                                        <a:solidFill>
                                          <a:srgbClr val="28498B"/>
                                        </a:solidFill>
                                        <a:prstDash val="solid"/>
                                      </a:ln>
                                      <a:solidFill>
                                        <a:srgbClr val="28498B"/>
                                      </a:solidFill>
                                      <a:latin typeface="Cambria Math"/>
                                      <a:ea typeface="Cambria Math"/>
                                    </a:rPr>
                                    <m:t>𝑛𝑛</m:t>
                                  </m:r>
                                </m:e>
                              </m:acc>
                            </m:e>
                            <m:sub>
                              <m:r>
                                <a:rPr lang="en-US" altLang="zh-CN" sz="2400" b="0" i="1" dirty="0" smtClean="0">
                                  <a:ln w="10160">
                                    <a:solidFill>
                                      <a:srgbClr val="28498B"/>
                                    </a:solidFill>
                                    <a:prstDash val="solid"/>
                                  </a:ln>
                                  <a:solidFill>
                                    <a:srgbClr val="28498B"/>
                                  </a:solidFill>
                                  <a:latin typeface="Cambria Math"/>
                                  <a:ea typeface="Cambria Math"/>
                                </a:rPr>
                                <m:t>𝑚</m:t>
                              </m:r>
                            </m:sub>
                          </m:sSub>
                          <m:r>
                            <a:rPr lang="en-US" altLang="zh-CN" sz="2400" i="1" dirty="0">
                              <a:ln w="10160">
                                <a:solidFill>
                                  <a:srgbClr val="28498B"/>
                                </a:solidFill>
                                <a:prstDash val="solid"/>
                              </a:ln>
                              <a:solidFill>
                                <a:srgbClr val="28498B"/>
                              </a:solidFill>
                              <a:latin typeface="Cambria Math"/>
                              <a:ea typeface="Cambria Math"/>
                            </a:rPr>
                            <m:t>)</m:t>
                          </m:r>
                        </m:num>
                        <m:den>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𝛼</m:t>
                              </m:r>
                            </m:e>
                          </m:acc>
                          <m:r>
                            <a:rPr lang="en-US" altLang="zh-CN" sz="2400" i="1" dirty="0">
                              <a:ln w="10160">
                                <a:solidFill>
                                  <a:srgbClr val="28498B"/>
                                </a:solidFill>
                                <a:prstDash val="solid"/>
                              </a:ln>
                              <a:solidFill>
                                <a:srgbClr val="28498B"/>
                              </a:solidFill>
                              <a:latin typeface="Cambria Math"/>
                              <a:ea typeface="Cambria Math"/>
                            </a:rPr>
                            <m:t>)</m:t>
                          </m:r>
                        </m:den>
                      </m:f>
                    </m:oMath>
                  </m:oMathPara>
                </a14:m>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zh-CN" altLang="en-US" sz="2400" dirty="0">
                    <a:ln w="10160">
                      <a:solidFill>
                        <a:srgbClr val="28498B"/>
                      </a:solidFill>
                      <a:prstDash val="solid"/>
                    </a:ln>
                    <a:solidFill>
                      <a:srgbClr val="28498B"/>
                    </a:solidFill>
                  </a:rPr>
                  <a:t>其中</a:t>
                </a:r>
                <a14:m>
                  <m:oMath xmlns:m="http://schemas.openxmlformats.org/officeDocument/2006/math">
                    <m:sSub>
                      <m:sSubPr>
                        <m:ctrlPr>
                          <a:rPr lang="en-US" altLang="zh-CN" sz="2400" i="1" dirty="0">
                            <a:ln w="10160">
                              <a:solidFill>
                                <a:srgbClr val="28498B"/>
                              </a:solidFill>
                              <a:prstDash val="solid"/>
                            </a:ln>
                            <a:solidFill>
                              <a:srgbClr val="28498B"/>
                            </a:solidFill>
                            <a:latin typeface="Cambria Math"/>
                            <a:ea typeface="Cambria Math"/>
                          </a:rPr>
                        </m:ctrlPr>
                      </m:sSubPr>
                      <m:e>
                        <m:acc>
                          <m:accPr>
                            <m:chr m:val="⃗"/>
                            <m:ctrlPr>
                              <a:rPr lang="en-US" altLang="zh-CN" sz="2400" i="1" dirty="0">
                                <a:ln w="10160">
                                  <a:solidFill>
                                    <a:srgbClr val="28498B"/>
                                  </a:solidFill>
                                  <a:prstDash val="solid"/>
                                </a:ln>
                                <a:solidFill>
                                  <a:srgbClr val="28498B"/>
                                </a:solidFill>
                                <a:latin typeface="Cambria Math"/>
                                <a:ea typeface="Cambria Math"/>
                              </a:rPr>
                            </m:ctrlPr>
                          </m:accPr>
                          <m:e>
                            <m:r>
                              <a:rPr lang="en-US" altLang="zh-CN" sz="2400" i="1" dirty="0">
                                <a:ln w="10160">
                                  <a:solidFill>
                                    <a:srgbClr val="28498B"/>
                                  </a:solidFill>
                                  <a:prstDash val="solid"/>
                                </a:ln>
                                <a:solidFill>
                                  <a:srgbClr val="28498B"/>
                                </a:solidFill>
                                <a:latin typeface="Cambria Math"/>
                                <a:ea typeface="Cambria Math"/>
                              </a:rPr>
                              <m:t>𝑛𝑛</m:t>
                            </m:r>
                          </m:e>
                        </m:acc>
                      </m:e>
                      <m:sub>
                        <m:r>
                          <a:rPr lang="en-US" altLang="zh-CN" sz="2400" i="1" dirty="0">
                            <a:ln w="10160">
                              <a:solidFill>
                                <a:srgbClr val="28498B"/>
                              </a:solidFill>
                              <a:prstDash val="solid"/>
                            </a:ln>
                            <a:solidFill>
                              <a:srgbClr val="28498B"/>
                            </a:solidFill>
                            <a:latin typeface="Cambria Math"/>
                            <a:ea typeface="Cambria Math"/>
                          </a:rPr>
                          <m:t>𝑚</m:t>
                        </m:r>
                      </m:sub>
                    </m:sSub>
                    <m:r>
                      <a:rPr lang="en-US" altLang="zh-CN" sz="2400" b="0" i="0" dirty="0" smtClean="0">
                        <a:ln w="10160">
                          <a:solidFill>
                            <a:srgbClr val="28498B"/>
                          </a:solidFill>
                          <a:prstDash val="solid"/>
                        </a:ln>
                        <a:solidFill>
                          <a:srgbClr val="28498B"/>
                        </a:solidFill>
                        <a:latin typeface="Cambria Math"/>
                        <a:ea typeface="Cambria Math"/>
                      </a:rPr>
                      <m:t>=(</m:t>
                    </m:r>
                    <m:sSubSup>
                      <m:sSubSupPr>
                        <m:ctrlPr>
                          <a:rPr lang="en-US" altLang="zh-CN" sz="2400" b="0" i="1" dirty="0" smtClean="0">
                            <a:ln w="10160">
                              <a:solidFill>
                                <a:srgbClr val="28498B"/>
                              </a:solidFill>
                              <a:prstDash val="solid"/>
                            </a:ln>
                            <a:solidFill>
                              <a:srgbClr val="28498B"/>
                            </a:solidFill>
                            <a:latin typeface="Cambria Math"/>
                            <a:ea typeface="Cambria Math"/>
                          </a:rPr>
                        </m:ctrlPr>
                      </m:sSubSupPr>
                      <m:e>
                        <m:r>
                          <a:rPr lang="en-US" altLang="zh-CN" sz="2400" b="0" i="1" dirty="0" smtClean="0">
                            <a:ln w="10160">
                              <a:solidFill>
                                <a:srgbClr val="28498B"/>
                              </a:solidFill>
                              <a:prstDash val="solid"/>
                            </a:ln>
                            <a:solidFill>
                              <a:srgbClr val="28498B"/>
                            </a:solidFill>
                            <a:latin typeface="Cambria Math"/>
                            <a:ea typeface="Cambria Math"/>
                          </a:rPr>
                          <m:t>𝑛𝑛</m:t>
                        </m:r>
                      </m:e>
                      <m:sub>
                        <m:r>
                          <a:rPr lang="en-US" altLang="zh-CN" sz="2400" b="0" i="1" dirty="0" smtClean="0">
                            <a:ln w="10160">
                              <a:solidFill>
                                <a:srgbClr val="28498B"/>
                              </a:solidFill>
                              <a:prstDash val="solid"/>
                            </a:ln>
                            <a:solidFill>
                              <a:srgbClr val="28498B"/>
                            </a:solidFill>
                            <a:latin typeface="Cambria Math"/>
                            <a:ea typeface="Cambria Math"/>
                          </a:rPr>
                          <m:t>𝑚</m:t>
                        </m:r>
                      </m:sub>
                      <m:sup>
                        <m:r>
                          <a:rPr lang="en-US" altLang="zh-CN" sz="2400" b="0" i="1" dirty="0" smtClean="0">
                            <a:ln w="10160">
                              <a:solidFill>
                                <a:srgbClr val="28498B"/>
                              </a:solidFill>
                              <a:prstDash val="solid"/>
                            </a:ln>
                            <a:solidFill>
                              <a:srgbClr val="28498B"/>
                            </a:solidFill>
                            <a:latin typeface="Cambria Math"/>
                            <a:ea typeface="Cambria Math"/>
                          </a:rPr>
                          <m:t>1</m:t>
                        </m:r>
                      </m:sup>
                    </m:sSubSup>
                    <m:r>
                      <a:rPr lang="en-US" altLang="zh-CN" sz="2400" b="0" i="1" dirty="0" smtClean="0">
                        <a:ln w="10160">
                          <a:solidFill>
                            <a:srgbClr val="28498B"/>
                          </a:solidFill>
                          <a:prstDash val="solid"/>
                        </a:ln>
                        <a:solidFill>
                          <a:srgbClr val="28498B"/>
                        </a:solidFill>
                        <a:latin typeface="Cambria Math"/>
                        <a:ea typeface="Cambria Math"/>
                      </a:rPr>
                      <m:t>,</m:t>
                    </m:r>
                    <m:sSubSup>
                      <m:sSubSupPr>
                        <m:ctrlPr>
                          <a:rPr lang="en-US" altLang="zh-CN" sz="2400" i="1" dirty="0">
                            <a:ln w="10160">
                              <a:solidFill>
                                <a:srgbClr val="28498B"/>
                              </a:solidFill>
                              <a:prstDash val="solid"/>
                            </a:ln>
                            <a:solidFill>
                              <a:srgbClr val="28498B"/>
                            </a:solidFill>
                            <a:latin typeface="Cambria Math"/>
                            <a:ea typeface="Cambria Math"/>
                          </a:rPr>
                        </m:ctrlPr>
                      </m:sSubSupPr>
                      <m:e>
                        <m:r>
                          <a:rPr lang="en-US" altLang="zh-CN" sz="2400" i="1" dirty="0">
                            <a:ln w="10160">
                              <a:solidFill>
                                <a:srgbClr val="28498B"/>
                              </a:solidFill>
                              <a:prstDash val="solid"/>
                            </a:ln>
                            <a:solidFill>
                              <a:srgbClr val="28498B"/>
                            </a:solidFill>
                            <a:latin typeface="Cambria Math"/>
                            <a:ea typeface="Cambria Math"/>
                          </a:rPr>
                          <m:t>𝑛𝑛</m:t>
                        </m:r>
                      </m:e>
                      <m:sub>
                        <m:r>
                          <a:rPr lang="en-US" altLang="zh-CN" sz="2400" i="1" dirty="0">
                            <a:ln w="10160">
                              <a:solidFill>
                                <a:srgbClr val="28498B"/>
                              </a:solidFill>
                              <a:prstDash val="solid"/>
                            </a:ln>
                            <a:solidFill>
                              <a:srgbClr val="28498B"/>
                            </a:solidFill>
                            <a:latin typeface="Cambria Math"/>
                            <a:ea typeface="Cambria Math"/>
                          </a:rPr>
                          <m:t>𝑚</m:t>
                        </m:r>
                      </m:sub>
                      <m:sup>
                        <m:r>
                          <a:rPr lang="en-US" altLang="zh-CN" sz="2400" b="0" i="1" dirty="0" smtClean="0">
                            <a:ln w="10160">
                              <a:solidFill>
                                <a:srgbClr val="28498B"/>
                              </a:solidFill>
                              <a:prstDash val="solid"/>
                            </a:ln>
                            <a:solidFill>
                              <a:srgbClr val="28498B"/>
                            </a:solidFill>
                            <a:latin typeface="Cambria Math"/>
                            <a:ea typeface="Cambria Math"/>
                          </a:rPr>
                          <m:t>2</m:t>
                        </m:r>
                      </m:sup>
                    </m:sSubSup>
                    <m:r>
                      <a:rPr lang="en-US" altLang="zh-CN" sz="2400" b="0" i="1" dirty="0" smtClean="0">
                        <a:ln w="10160">
                          <a:solidFill>
                            <a:srgbClr val="28498B"/>
                          </a:solidFill>
                          <a:prstDash val="solid"/>
                        </a:ln>
                        <a:solidFill>
                          <a:srgbClr val="28498B"/>
                        </a:solidFill>
                        <a:latin typeface="Cambria Math"/>
                        <a:ea typeface="Cambria Math"/>
                      </a:rPr>
                      <m:t>,…,</m:t>
                    </m:r>
                    <m:sSubSup>
                      <m:sSubSupPr>
                        <m:ctrlPr>
                          <a:rPr lang="en-US" altLang="zh-CN" sz="2400" i="1" dirty="0">
                            <a:ln w="10160">
                              <a:solidFill>
                                <a:srgbClr val="28498B"/>
                              </a:solidFill>
                              <a:prstDash val="solid"/>
                            </a:ln>
                            <a:solidFill>
                              <a:srgbClr val="28498B"/>
                            </a:solidFill>
                            <a:latin typeface="Cambria Math"/>
                            <a:ea typeface="Cambria Math"/>
                          </a:rPr>
                        </m:ctrlPr>
                      </m:sSubSupPr>
                      <m:e>
                        <m:r>
                          <a:rPr lang="en-US" altLang="zh-CN" sz="2400" i="1" dirty="0">
                            <a:ln w="10160">
                              <a:solidFill>
                                <a:srgbClr val="28498B"/>
                              </a:solidFill>
                              <a:prstDash val="solid"/>
                            </a:ln>
                            <a:solidFill>
                              <a:srgbClr val="28498B"/>
                            </a:solidFill>
                            <a:latin typeface="Cambria Math"/>
                            <a:ea typeface="Cambria Math"/>
                          </a:rPr>
                          <m:t>𝑛𝑛</m:t>
                        </m:r>
                      </m:e>
                      <m:sub>
                        <m:r>
                          <a:rPr lang="en-US" altLang="zh-CN" sz="2400" i="1" dirty="0">
                            <a:ln w="10160">
                              <a:solidFill>
                                <a:srgbClr val="28498B"/>
                              </a:solidFill>
                              <a:prstDash val="solid"/>
                            </a:ln>
                            <a:solidFill>
                              <a:srgbClr val="28498B"/>
                            </a:solidFill>
                            <a:latin typeface="Cambria Math"/>
                            <a:ea typeface="Cambria Math"/>
                          </a:rPr>
                          <m:t>𝑚</m:t>
                        </m:r>
                      </m:sub>
                      <m:sup>
                        <m:r>
                          <a:rPr lang="en-US" altLang="zh-CN" sz="2400" b="0" i="1" dirty="0" smtClean="0">
                            <a:ln w="10160">
                              <a:solidFill>
                                <a:srgbClr val="28498B"/>
                              </a:solidFill>
                              <a:prstDash val="solid"/>
                            </a:ln>
                            <a:solidFill>
                              <a:srgbClr val="28498B"/>
                            </a:solidFill>
                            <a:latin typeface="Cambria Math"/>
                            <a:ea typeface="Cambria Math"/>
                          </a:rPr>
                          <m:t>𝐾</m:t>
                        </m:r>
                      </m:sup>
                    </m:sSubSup>
                    <m:r>
                      <a:rPr lang="en-US" altLang="zh-CN" sz="2400" b="0" i="0" dirty="0" smtClean="0">
                        <a:ln w="10160">
                          <a:solidFill>
                            <a:srgbClr val="28498B"/>
                          </a:solidFill>
                          <a:prstDash val="solid"/>
                        </a:ln>
                        <a:solidFill>
                          <a:srgbClr val="28498B"/>
                        </a:solidFill>
                        <a:latin typeface="Cambria Math"/>
                        <a:ea typeface="Cambria Math"/>
                      </a:rPr>
                      <m:t>)</m:t>
                    </m:r>
                  </m:oMath>
                </a14:m>
                <a:r>
                  <a:rPr lang="zh-CN" altLang="en-US" sz="2400" dirty="0" smtClean="0">
                    <a:ln w="10160">
                      <a:solidFill>
                        <a:srgbClr val="28498B"/>
                      </a:solidFill>
                      <a:prstDash val="solid"/>
                    </a:ln>
                    <a:solidFill>
                      <a:srgbClr val="28498B"/>
                    </a:solidFill>
                  </a:rPr>
                  <a:t>，</a:t>
                </a:r>
                <a14:m>
                  <m:oMath xmlns:m="http://schemas.openxmlformats.org/officeDocument/2006/math">
                    <m:sSubSup>
                      <m:sSubSupPr>
                        <m:ctrlPr>
                          <a:rPr lang="en-US" altLang="zh-CN" sz="2400" i="1" dirty="0">
                            <a:ln w="10160">
                              <a:solidFill>
                                <a:srgbClr val="28498B"/>
                              </a:solidFill>
                              <a:prstDash val="solid"/>
                            </a:ln>
                            <a:solidFill>
                              <a:srgbClr val="28498B"/>
                            </a:solidFill>
                            <a:latin typeface="Cambria Math"/>
                            <a:ea typeface="Cambria Math"/>
                          </a:rPr>
                        </m:ctrlPr>
                      </m:sSubSupPr>
                      <m:e>
                        <m:r>
                          <a:rPr lang="en-US" altLang="zh-CN" sz="2400" i="1" dirty="0">
                            <a:ln w="10160">
                              <a:solidFill>
                                <a:srgbClr val="28498B"/>
                              </a:solidFill>
                              <a:prstDash val="solid"/>
                            </a:ln>
                            <a:solidFill>
                              <a:srgbClr val="28498B"/>
                            </a:solidFill>
                            <a:latin typeface="Cambria Math"/>
                            <a:ea typeface="Cambria Math"/>
                          </a:rPr>
                          <m:t>𝑛𝑛</m:t>
                        </m:r>
                      </m:e>
                      <m:sub>
                        <m:r>
                          <a:rPr lang="en-US" altLang="zh-CN" sz="2400" i="1" dirty="0">
                            <a:ln w="10160">
                              <a:solidFill>
                                <a:srgbClr val="28498B"/>
                              </a:solidFill>
                              <a:prstDash val="solid"/>
                            </a:ln>
                            <a:solidFill>
                              <a:srgbClr val="28498B"/>
                            </a:solidFill>
                            <a:latin typeface="Cambria Math"/>
                            <a:ea typeface="Cambria Math"/>
                          </a:rPr>
                          <m:t>𝑚</m:t>
                        </m:r>
                      </m:sub>
                      <m:sup>
                        <m:r>
                          <a:rPr lang="en-US" altLang="zh-CN" sz="2400" b="0" i="1" dirty="0" smtClean="0">
                            <a:ln w="10160">
                              <a:solidFill>
                                <a:srgbClr val="28498B"/>
                              </a:solidFill>
                              <a:prstDash val="solid"/>
                            </a:ln>
                            <a:solidFill>
                              <a:srgbClr val="28498B"/>
                            </a:solidFill>
                            <a:latin typeface="Cambria Math"/>
                            <a:ea typeface="Cambria Math"/>
                          </a:rPr>
                          <m:t>𝑘</m:t>
                        </m:r>
                      </m:sup>
                    </m:sSubSup>
                  </m:oMath>
                </a14:m>
                <a:r>
                  <a:rPr lang="zh-CN" altLang="en-US" sz="2400" dirty="0" smtClean="0">
                    <a:ln w="10160">
                      <a:solidFill>
                        <a:srgbClr val="28498B"/>
                      </a:solidFill>
                      <a:prstDash val="solid"/>
                    </a:ln>
                    <a:solidFill>
                      <a:srgbClr val="28498B"/>
                    </a:solidFill>
                  </a:rPr>
                  <a:t>表示第</a:t>
                </a:r>
                <a:r>
                  <a:rPr lang="en-US" altLang="zh-CN" sz="2400" dirty="0" smtClean="0">
                    <a:ln w="10160">
                      <a:solidFill>
                        <a:srgbClr val="28498B"/>
                      </a:solidFill>
                      <a:prstDash val="solid"/>
                    </a:ln>
                    <a:solidFill>
                      <a:srgbClr val="28498B"/>
                    </a:solidFill>
                  </a:rPr>
                  <a:t>m</a:t>
                </a:r>
                <a:r>
                  <a:rPr lang="zh-CN" altLang="en-US" sz="2400" dirty="0" smtClean="0">
                    <a:ln w="10160">
                      <a:solidFill>
                        <a:srgbClr val="28498B"/>
                      </a:solidFill>
                      <a:prstDash val="solid"/>
                    </a:ln>
                    <a:solidFill>
                      <a:srgbClr val="28498B"/>
                    </a:solidFill>
                  </a:rPr>
                  <a:t>个文档的第</a:t>
                </a:r>
                <a:r>
                  <a:rPr lang="en-US" altLang="zh-CN" sz="2400" dirty="0" smtClean="0">
                    <a:ln w="10160">
                      <a:solidFill>
                        <a:srgbClr val="28498B"/>
                      </a:solidFill>
                      <a:prstDash val="solid"/>
                    </a:ln>
                    <a:solidFill>
                      <a:srgbClr val="28498B"/>
                    </a:solidFill>
                  </a:rPr>
                  <a:t>k</a:t>
                </a:r>
                <a:r>
                  <a:rPr lang="zh-CN" altLang="en-US" sz="2400" dirty="0">
                    <a:ln w="10160">
                      <a:solidFill>
                        <a:srgbClr val="28498B"/>
                      </a:solidFill>
                      <a:prstDash val="solid"/>
                    </a:ln>
                    <a:solidFill>
                      <a:srgbClr val="28498B"/>
                    </a:solidFill>
                  </a:rPr>
                  <a:t>个</a:t>
                </a:r>
                <a:r>
                  <a:rPr lang="zh-CN" altLang="en-US" sz="2400" dirty="0" smtClean="0">
                    <a:ln w="10160">
                      <a:solidFill>
                        <a:srgbClr val="28498B"/>
                      </a:solidFill>
                      <a:prstDash val="solid"/>
                    </a:ln>
                    <a:solidFill>
                      <a:srgbClr val="28498B"/>
                    </a:solidFill>
                  </a:rPr>
                  <a:t>主题产生的词的个数。</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由于文档集中的</a:t>
                </a:r>
                <a:r>
                  <a:rPr lang="en-US" altLang="zh-CN" sz="2400" dirty="0" smtClean="0">
                    <a:ln w="10160">
                      <a:solidFill>
                        <a:srgbClr val="28498B"/>
                      </a:solidFill>
                      <a:prstDash val="solid"/>
                    </a:ln>
                    <a:solidFill>
                      <a:srgbClr val="28498B"/>
                    </a:solidFill>
                  </a:rPr>
                  <a:t>M</a:t>
                </a:r>
                <a:r>
                  <a:rPr lang="zh-CN" altLang="en-US" sz="2400" dirty="0" smtClean="0">
                    <a:ln w="10160">
                      <a:solidFill>
                        <a:srgbClr val="28498B"/>
                      </a:solidFill>
                      <a:prstDash val="solid"/>
                    </a:ln>
                    <a:solidFill>
                      <a:srgbClr val="28498B"/>
                    </a:solidFill>
                  </a:rPr>
                  <a:t>个文档的主题生成过程互相独立，所以</a:t>
                </a:r>
                <a:r>
                  <a:rPr lang="zh-CN" altLang="en-US" sz="2400" dirty="0" smtClean="0">
                    <a:ln w="10160">
                      <a:solidFill>
                        <a:srgbClr val="FF0000"/>
                      </a:solidFill>
                      <a:prstDash val="solid"/>
                    </a:ln>
                    <a:solidFill>
                      <a:srgbClr val="FF0000"/>
                    </a:solidFill>
                  </a:rPr>
                  <a:t>整个文档集中主题生成概率</a:t>
                </a:r>
                <a:r>
                  <a:rPr lang="zh-CN" altLang="en-US" sz="2400" dirty="0" smtClean="0">
                    <a:ln w="10160">
                      <a:solidFill>
                        <a:srgbClr val="28498B"/>
                      </a:solidFill>
                      <a:prstDash val="solid"/>
                    </a:ln>
                    <a:solidFill>
                      <a:srgbClr val="28498B"/>
                    </a:solidFill>
                  </a:rPr>
                  <a:t>为：</a:t>
                </a:r>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𝑧</m:t>
                              </m:r>
                            </m:e>
                          </m:acc>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𝛼</m:t>
                              </m:r>
                            </m:e>
                          </m:acc>
                        </m:e>
                      </m:d>
                      <m:r>
                        <a:rPr lang="en-US" altLang="zh-CN" sz="2400" dirty="0">
                          <a:ln w="10160">
                            <a:solidFill>
                              <a:srgbClr val="28498B"/>
                            </a:solidFill>
                            <a:prstDash val="solid"/>
                          </a:ln>
                          <a:solidFill>
                            <a:srgbClr val="28498B"/>
                          </a:solidFill>
                          <a:latin typeface="Cambria Math"/>
                        </a:rPr>
                        <m:t>=</m:t>
                      </m:r>
                      <m:r>
                        <a:rPr lang="en-US" altLang="zh-CN" sz="2400" b="0" i="0" dirty="0" smtClean="0">
                          <a:ln w="10160">
                            <a:solidFill>
                              <a:srgbClr val="28498B"/>
                            </a:solidFill>
                            <a:prstDash val="solid"/>
                          </a:ln>
                          <a:solidFill>
                            <a:srgbClr val="28498B"/>
                          </a:solidFill>
                          <a:latin typeface="Cambria Math"/>
                        </a:rPr>
                        <m:t> </m:t>
                      </m:r>
                      <m:nary>
                        <m:naryPr>
                          <m:chr m:val="∏"/>
                          <m:ctrlPr>
                            <a:rPr lang="en-US" altLang="zh-CN" sz="2400" b="0" i="1" dirty="0" smtClean="0">
                              <a:ln w="10160">
                                <a:solidFill>
                                  <a:srgbClr val="28498B"/>
                                </a:solidFill>
                                <a:prstDash val="solid"/>
                              </a:ln>
                              <a:solidFill>
                                <a:srgbClr val="28498B"/>
                              </a:solidFill>
                              <a:latin typeface="Cambria Math"/>
                            </a:rPr>
                          </m:ctrlPr>
                        </m:naryPr>
                        <m:sub>
                          <m:r>
                            <m:rPr>
                              <m:brk m:alnAt="23"/>
                            </m:rPr>
                            <a:rPr lang="en-US" altLang="zh-CN" sz="2400" b="0" i="1" dirty="0" smtClean="0">
                              <a:ln w="10160">
                                <a:solidFill>
                                  <a:srgbClr val="28498B"/>
                                </a:solidFill>
                                <a:prstDash val="solid"/>
                              </a:ln>
                              <a:solidFill>
                                <a:srgbClr val="28498B"/>
                              </a:solidFill>
                              <a:latin typeface="Cambria Math"/>
                            </a:rPr>
                            <m:t>𝑚</m:t>
                          </m:r>
                          <m:r>
                            <a:rPr lang="en-US" altLang="zh-CN" sz="2400" b="0" i="1" dirty="0" smtClean="0">
                              <a:ln w="10160">
                                <a:solidFill>
                                  <a:srgbClr val="28498B"/>
                                </a:solidFill>
                                <a:prstDash val="solid"/>
                              </a:ln>
                              <a:solidFill>
                                <a:srgbClr val="28498B"/>
                              </a:solidFill>
                              <a:latin typeface="Cambria Math"/>
                            </a:rPr>
                            <m:t>=1</m:t>
                          </m:r>
                        </m:sub>
                        <m:sup>
                          <m:r>
                            <a:rPr lang="en-US" altLang="zh-CN" sz="2400" b="0" i="1" dirty="0" smtClean="0">
                              <a:ln w="10160">
                                <a:solidFill>
                                  <a:srgbClr val="28498B"/>
                                </a:solidFill>
                                <a:prstDash val="solid"/>
                              </a:ln>
                              <a:solidFill>
                                <a:srgbClr val="28498B"/>
                              </a:solidFill>
                              <a:latin typeface="Cambria Math"/>
                            </a:rPr>
                            <m:t>𝑀</m:t>
                          </m:r>
                        </m:sup>
                        <m:e>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𝑧</m:t>
                                      </m:r>
                                    </m:e>
                                  </m:acc>
                                </m:e>
                                <m:sub>
                                  <m:r>
                                    <a:rPr lang="en-US" altLang="zh-CN" sz="2400" i="1" dirty="0">
                                      <a:ln w="10160">
                                        <a:solidFill>
                                          <a:srgbClr val="28498B"/>
                                        </a:solidFill>
                                        <a:prstDash val="solid"/>
                                      </a:ln>
                                      <a:solidFill>
                                        <a:srgbClr val="28498B"/>
                                      </a:solidFill>
                                      <a:latin typeface="Cambria Math"/>
                                    </a:rPr>
                                    <m:t>𝑚</m:t>
                                  </m:r>
                                </m:sub>
                              </m:sSub>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𝛼</m:t>
                                  </m:r>
                                </m:e>
                              </m:acc>
                            </m:e>
                          </m:d>
                        </m:e>
                      </m:nary>
                      <m:r>
                        <a:rPr lang="en-US" altLang="zh-CN" sz="2400" b="0" i="1" dirty="0" smtClean="0">
                          <a:ln w="10160">
                            <a:solidFill>
                              <a:srgbClr val="28498B"/>
                            </a:solidFill>
                            <a:prstDash val="solid"/>
                          </a:ln>
                          <a:solidFill>
                            <a:srgbClr val="28498B"/>
                          </a:solidFill>
                          <a:latin typeface="Cambria Math"/>
                        </a:rPr>
                        <m:t>=</m:t>
                      </m:r>
                      <m:nary>
                        <m:naryPr>
                          <m:chr m:val="∏"/>
                          <m:ctrlPr>
                            <a:rPr lang="en-US" altLang="zh-CN" sz="2400" b="0" i="1" dirty="0" smtClean="0">
                              <a:ln w="10160">
                                <a:solidFill>
                                  <a:srgbClr val="28498B"/>
                                </a:solidFill>
                                <a:prstDash val="solid"/>
                              </a:ln>
                              <a:solidFill>
                                <a:srgbClr val="28498B"/>
                              </a:solidFill>
                              <a:latin typeface="Cambria Math"/>
                            </a:rPr>
                          </m:ctrlPr>
                        </m:naryPr>
                        <m:sub>
                          <m:r>
                            <m:rPr>
                              <m:brk m:alnAt="23"/>
                            </m:rPr>
                            <a:rPr lang="en-US" altLang="zh-CN" sz="2400" b="0" i="1" dirty="0" smtClean="0">
                              <a:ln w="10160">
                                <a:solidFill>
                                  <a:srgbClr val="28498B"/>
                                </a:solidFill>
                                <a:prstDash val="solid"/>
                              </a:ln>
                              <a:solidFill>
                                <a:srgbClr val="28498B"/>
                              </a:solidFill>
                              <a:latin typeface="Cambria Math"/>
                            </a:rPr>
                            <m:t>𝑚</m:t>
                          </m:r>
                          <m:r>
                            <a:rPr lang="en-US" altLang="zh-CN" sz="2400" b="0" i="1" dirty="0" smtClean="0">
                              <a:ln w="10160">
                                <a:solidFill>
                                  <a:srgbClr val="28498B"/>
                                </a:solidFill>
                                <a:prstDash val="solid"/>
                              </a:ln>
                              <a:solidFill>
                                <a:srgbClr val="28498B"/>
                              </a:solidFill>
                              <a:latin typeface="Cambria Math"/>
                            </a:rPr>
                            <m:t>=1</m:t>
                          </m:r>
                        </m:sub>
                        <m:sup>
                          <m:r>
                            <a:rPr lang="en-US" altLang="zh-CN" sz="2400" b="0" i="1" dirty="0" smtClean="0">
                              <a:ln w="10160">
                                <a:solidFill>
                                  <a:srgbClr val="28498B"/>
                                </a:solidFill>
                                <a:prstDash val="solid"/>
                              </a:ln>
                              <a:solidFill>
                                <a:srgbClr val="28498B"/>
                              </a:solidFill>
                              <a:latin typeface="Cambria Math"/>
                            </a:rPr>
                            <m:t>𝑀</m:t>
                          </m:r>
                        </m:sup>
                        <m:e>
                          <m:f>
                            <m:fPr>
                              <m:ctrlPr>
                                <a:rPr lang="en-US" altLang="zh-CN" sz="2400" i="1" dirty="0" smtClean="0">
                                  <a:ln w="10160">
                                    <a:solidFill>
                                      <a:srgbClr val="28498B"/>
                                    </a:solidFill>
                                    <a:prstDash val="solid"/>
                                  </a:ln>
                                  <a:solidFill>
                                    <a:srgbClr val="28498B"/>
                                  </a:solidFill>
                                  <a:latin typeface="Cambria Math"/>
                                </a:rPr>
                              </m:ctrlPr>
                            </m:fPr>
                            <m:num>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𝛼</m:t>
                                  </m:r>
                                </m:e>
                              </m:acc>
                              <m:r>
                                <a:rPr lang="en-US" altLang="zh-CN" sz="2400" i="1" dirty="0">
                                  <a:ln w="10160">
                                    <a:solidFill>
                                      <a:srgbClr val="28498B"/>
                                    </a:solidFill>
                                    <a:prstDash val="solid"/>
                                  </a:ln>
                                  <a:solidFill>
                                    <a:srgbClr val="28498B"/>
                                  </a:solidFill>
                                  <a:latin typeface="Cambria Math"/>
                                  <a:ea typeface="Cambria Math"/>
                                </a:rPr>
                                <m:t>+</m:t>
                              </m:r>
                              <m:sSub>
                                <m:sSubPr>
                                  <m:ctrlPr>
                                    <a:rPr lang="en-US" altLang="zh-CN" sz="2400" i="1" dirty="0">
                                      <a:ln w="10160">
                                        <a:solidFill>
                                          <a:srgbClr val="28498B"/>
                                        </a:solidFill>
                                        <a:prstDash val="solid"/>
                                      </a:ln>
                                      <a:solidFill>
                                        <a:srgbClr val="28498B"/>
                                      </a:solidFill>
                                      <a:latin typeface="Cambria Math"/>
                                      <a:ea typeface="Cambria Math"/>
                                    </a:rPr>
                                  </m:ctrlPr>
                                </m:sSubPr>
                                <m:e>
                                  <m:acc>
                                    <m:accPr>
                                      <m:chr m:val="⃗"/>
                                      <m:ctrlPr>
                                        <a:rPr lang="en-US" altLang="zh-CN" sz="2400" i="1" dirty="0">
                                          <a:ln w="10160">
                                            <a:solidFill>
                                              <a:srgbClr val="28498B"/>
                                            </a:solidFill>
                                            <a:prstDash val="solid"/>
                                          </a:ln>
                                          <a:solidFill>
                                            <a:srgbClr val="28498B"/>
                                          </a:solidFill>
                                          <a:latin typeface="Cambria Math"/>
                                          <a:ea typeface="Cambria Math"/>
                                        </a:rPr>
                                      </m:ctrlPr>
                                    </m:accPr>
                                    <m:e>
                                      <m:r>
                                        <a:rPr lang="en-US" altLang="zh-CN" sz="2400" i="1" dirty="0">
                                          <a:ln w="10160">
                                            <a:solidFill>
                                              <a:srgbClr val="28498B"/>
                                            </a:solidFill>
                                            <a:prstDash val="solid"/>
                                          </a:ln>
                                          <a:solidFill>
                                            <a:srgbClr val="28498B"/>
                                          </a:solidFill>
                                          <a:latin typeface="Cambria Math"/>
                                          <a:ea typeface="Cambria Math"/>
                                        </a:rPr>
                                        <m:t>𝑛</m:t>
                                      </m:r>
                                      <m:r>
                                        <a:rPr lang="en-US" altLang="zh-CN" sz="2400" b="0" i="1" dirty="0" smtClean="0">
                                          <a:ln w="10160">
                                            <a:solidFill>
                                              <a:srgbClr val="28498B"/>
                                            </a:solidFill>
                                            <a:prstDash val="solid"/>
                                          </a:ln>
                                          <a:solidFill>
                                            <a:srgbClr val="28498B"/>
                                          </a:solidFill>
                                          <a:latin typeface="Cambria Math"/>
                                          <a:ea typeface="Cambria Math"/>
                                        </a:rPr>
                                        <m:t>𝑛</m:t>
                                      </m:r>
                                    </m:e>
                                  </m:acc>
                                </m:e>
                                <m:sub>
                                  <m:r>
                                    <a:rPr lang="en-US" altLang="zh-CN" sz="2400" i="1" dirty="0">
                                      <a:ln w="10160">
                                        <a:solidFill>
                                          <a:srgbClr val="28498B"/>
                                        </a:solidFill>
                                        <a:prstDash val="solid"/>
                                      </a:ln>
                                      <a:solidFill>
                                        <a:srgbClr val="28498B"/>
                                      </a:solidFill>
                                      <a:latin typeface="Cambria Math"/>
                                      <a:ea typeface="Cambria Math"/>
                                    </a:rPr>
                                    <m:t>𝑚</m:t>
                                  </m:r>
                                </m:sub>
                              </m:sSub>
                              <m:r>
                                <a:rPr lang="en-US" altLang="zh-CN" sz="2400" i="1" dirty="0">
                                  <a:ln w="10160">
                                    <a:solidFill>
                                      <a:srgbClr val="28498B"/>
                                    </a:solidFill>
                                    <a:prstDash val="solid"/>
                                  </a:ln>
                                  <a:solidFill>
                                    <a:srgbClr val="28498B"/>
                                  </a:solidFill>
                                  <a:latin typeface="Cambria Math"/>
                                  <a:ea typeface="Cambria Math"/>
                                </a:rPr>
                                <m:t>)</m:t>
                              </m:r>
                            </m:num>
                            <m:den>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𝛼</m:t>
                                  </m:r>
                                </m:e>
                              </m:acc>
                              <m:r>
                                <a:rPr lang="en-US" altLang="zh-CN" sz="2400" i="1" dirty="0">
                                  <a:ln w="10160">
                                    <a:solidFill>
                                      <a:srgbClr val="28498B"/>
                                    </a:solidFill>
                                    <a:prstDash val="solid"/>
                                  </a:ln>
                                  <a:solidFill>
                                    <a:srgbClr val="28498B"/>
                                  </a:solidFill>
                                  <a:latin typeface="Cambria Math"/>
                                  <a:ea typeface="Cambria Math"/>
                                </a:rPr>
                                <m:t>)</m:t>
                              </m:r>
                            </m:den>
                          </m:f>
                        </m:e>
                      </m:nary>
                    </m:oMath>
                  </m:oMathPara>
                </a14:m>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4961166"/>
              </a:xfrm>
              <a:prstGeom prst="rect">
                <a:avLst/>
              </a:prstGeom>
              <a:blipFill rotWithShape="1">
                <a:blip r:embed="rId4"/>
                <a:stretch>
                  <a:fillRect l="-1185" t="-1597"/>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71158315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模型数学分析</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5110117"/>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同理，对于第二个物理过程</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𝛽</m:t>
                        </m:r>
                      </m:e>
                    </m:acc>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𝜑</m:t>
                            </m:r>
                          </m:e>
                        </m:acc>
                      </m:e>
                      <m:sub>
                        <m:r>
                          <a:rPr lang="en-US" altLang="zh-CN" sz="2400" i="1">
                            <a:ln w="10160">
                              <a:solidFill>
                                <a:srgbClr val="28498B"/>
                              </a:solidFill>
                              <a:prstDash val="solid"/>
                            </a:ln>
                            <a:solidFill>
                              <a:srgbClr val="28498B"/>
                            </a:solidFill>
                            <a:latin typeface="Cambria Math"/>
                          </a:rPr>
                          <m:t>𝑘</m:t>
                        </m:r>
                      </m:sub>
                    </m:sSub>
                    <m:r>
                      <a:rPr lang="zh-CN" altLang="en-US"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𝑤</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r>
                      <a:rPr lang="en-US" altLang="zh-CN" sz="2400" i="1">
                        <a:ln w="10160">
                          <a:solidFill>
                            <a:srgbClr val="28498B"/>
                          </a:solidFill>
                          <a:prstDash val="solid"/>
                        </a:ln>
                        <a:solidFill>
                          <a:srgbClr val="28498B"/>
                        </a:solidFill>
                        <a:latin typeface="Cambria Math"/>
                      </a:rPr>
                      <m:t>|</m:t>
                    </m:r>
                    <m:r>
                      <a:rPr lang="en-US" altLang="zh-CN" sz="2400" i="1">
                        <a:ln w="10160">
                          <a:solidFill>
                            <a:srgbClr val="28498B"/>
                          </a:solidFill>
                          <a:prstDash val="solid"/>
                        </a:ln>
                        <a:solidFill>
                          <a:srgbClr val="28498B"/>
                        </a:solidFill>
                        <a:latin typeface="Cambria Math"/>
                      </a:rPr>
                      <m:t>𝑘</m:t>
                    </m:r>
                    <m:r>
                      <a:rPr lang="en-US" altLang="zh-CN" sz="2400" i="1">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𝑧</m:t>
                        </m:r>
                      </m:e>
                      <m:sub>
                        <m:r>
                          <a:rPr lang="en-US" altLang="zh-CN" sz="2400" i="1">
                            <a:ln w="10160">
                              <a:solidFill>
                                <a:srgbClr val="28498B"/>
                              </a:solidFill>
                              <a:prstDash val="solid"/>
                            </a:ln>
                            <a:solidFill>
                              <a:srgbClr val="28498B"/>
                            </a:solidFill>
                            <a:latin typeface="Cambria Math"/>
                          </a:rPr>
                          <m:t>𝑚</m:t>
                        </m:r>
                        <m:r>
                          <a:rPr lang="en-US" altLang="zh-CN" sz="2400" i="1">
                            <a:ln w="10160">
                              <a:solidFill>
                                <a:srgbClr val="28498B"/>
                              </a:solidFill>
                              <a:prstDash val="solid"/>
                            </a:ln>
                            <a:solidFill>
                              <a:srgbClr val="28498B"/>
                            </a:solidFill>
                            <a:latin typeface="Cambria Math"/>
                          </a:rPr>
                          <m:t>, </m:t>
                        </m:r>
                        <m:r>
                          <a:rPr lang="en-US" altLang="zh-CN" sz="2400" i="1">
                            <a:ln w="10160">
                              <a:solidFill>
                                <a:srgbClr val="28498B"/>
                              </a:solidFill>
                              <a:prstDash val="solid"/>
                            </a:ln>
                            <a:solidFill>
                              <a:srgbClr val="28498B"/>
                            </a:solidFill>
                            <a:latin typeface="Cambria Math"/>
                          </a:rPr>
                          <m:t>𝑛</m:t>
                        </m:r>
                      </m:sub>
                    </m:sSub>
                  </m:oMath>
                </a14:m>
                <a:r>
                  <a:rPr lang="zh-CN" altLang="en-US" sz="2400" dirty="0" smtClean="0">
                    <a:ln w="10160">
                      <a:solidFill>
                        <a:srgbClr val="28498B"/>
                      </a:solidFill>
                      <a:prstDash val="solid"/>
                    </a:ln>
                    <a:solidFill>
                      <a:srgbClr val="28498B"/>
                    </a:solidFill>
                  </a:rPr>
                  <a:t>，有：</a:t>
                </a:r>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𝑤</m:t>
                                  </m:r>
                                </m:e>
                              </m:acc>
                            </m:e>
                            <m:sub>
                              <m:r>
                                <a:rPr lang="en-US" altLang="zh-CN" sz="2400" i="1" dirty="0">
                                  <a:ln w="10160">
                                    <a:solidFill>
                                      <a:srgbClr val="28498B"/>
                                    </a:solidFill>
                                    <a:prstDash val="solid"/>
                                  </a:ln>
                                  <a:solidFill>
                                    <a:srgbClr val="28498B"/>
                                  </a:solidFill>
                                  <a:latin typeface="Cambria Math"/>
                                </a:rPr>
                                <m:t>𝑘</m:t>
                              </m:r>
                            </m:sub>
                          </m:sSub>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𝛽</m:t>
                              </m:r>
                            </m:e>
                          </m:acc>
                        </m:e>
                      </m:d>
                      <m:r>
                        <a:rPr lang="en-US" altLang="zh-CN" sz="2400" dirty="0">
                          <a:ln w="10160">
                            <a:solidFill>
                              <a:srgbClr val="28498B"/>
                            </a:solidFill>
                            <a:prstDash val="solid"/>
                          </a:ln>
                          <a:solidFill>
                            <a:srgbClr val="28498B"/>
                          </a:solidFill>
                          <a:latin typeface="Cambria Math"/>
                        </a:rPr>
                        <m:t>=</m:t>
                      </m:r>
                      <m:f>
                        <m:fPr>
                          <m:ctrlPr>
                            <a:rPr lang="en-US" altLang="zh-CN" sz="2400" i="1" dirty="0" smtClean="0">
                              <a:ln w="10160">
                                <a:solidFill>
                                  <a:srgbClr val="28498B"/>
                                </a:solidFill>
                                <a:prstDash val="solid"/>
                              </a:ln>
                              <a:solidFill>
                                <a:srgbClr val="28498B"/>
                              </a:solidFill>
                              <a:latin typeface="Cambria Math"/>
                            </a:rPr>
                          </m:ctrlPr>
                        </m:fPr>
                        <m:num>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𝛽</m:t>
                              </m:r>
                            </m:e>
                          </m:acc>
                          <m:r>
                            <a:rPr lang="en-US" altLang="zh-CN" sz="2400" i="1" dirty="0">
                              <a:ln w="10160">
                                <a:solidFill>
                                  <a:srgbClr val="28498B"/>
                                </a:solidFill>
                                <a:prstDash val="solid"/>
                              </a:ln>
                              <a:solidFill>
                                <a:srgbClr val="28498B"/>
                              </a:solidFill>
                              <a:latin typeface="Cambria Math"/>
                              <a:ea typeface="Cambria Math"/>
                            </a:rPr>
                            <m:t>+</m:t>
                          </m:r>
                          <m:sSub>
                            <m:sSubPr>
                              <m:ctrlPr>
                                <a:rPr lang="en-US" altLang="zh-CN" sz="2400" i="1" dirty="0">
                                  <a:ln w="10160">
                                    <a:solidFill>
                                      <a:srgbClr val="28498B"/>
                                    </a:solidFill>
                                    <a:prstDash val="solid"/>
                                  </a:ln>
                                  <a:solidFill>
                                    <a:srgbClr val="28498B"/>
                                  </a:solidFill>
                                  <a:latin typeface="Cambria Math"/>
                                  <a:ea typeface="Cambria Math"/>
                                </a:rPr>
                              </m:ctrlPr>
                            </m:sSubPr>
                            <m:e>
                              <m:acc>
                                <m:accPr>
                                  <m:chr m:val="⃗"/>
                                  <m:ctrlPr>
                                    <a:rPr lang="en-US" altLang="zh-CN" sz="2400" i="1" dirty="0">
                                      <a:ln w="10160">
                                        <a:solidFill>
                                          <a:srgbClr val="28498B"/>
                                        </a:solidFill>
                                        <a:prstDash val="solid"/>
                                      </a:ln>
                                      <a:solidFill>
                                        <a:srgbClr val="28498B"/>
                                      </a:solidFill>
                                      <a:latin typeface="Cambria Math"/>
                                      <a:ea typeface="Cambria Math"/>
                                    </a:rPr>
                                  </m:ctrlPr>
                                </m:accPr>
                                <m:e>
                                  <m:r>
                                    <a:rPr lang="en-US" altLang="zh-CN" sz="2400" i="1" dirty="0">
                                      <a:ln w="10160">
                                        <a:solidFill>
                                          <a:srgbClr val="28498B"/>
                                        </a:solidFill>
                                        <a:prstDash val="solid"/>
                                      </a:ln>
                                      <a:solidFill>
                                        <a:srgbClr val="28498B"/>
                                      </a:solidFill>
                                      <a:latin typeface="Cambria Math"/>
                                      <a:ea typeface="Cambria Math"/>
                                    </a:rPr>
                                    <m:t>𝑛</m:t>
                                  </m:r>
                                </m:e>
                              </m:acc>
                            </m:e>
                            <m:sub>
                              <m:r>
                                <a:rPr lang="en-US" altLang="zh-CN" sz="2400" i="1" dirty="0">
                                  <a:ln w="10160">
                                    <a:solidFill>
                                      <a:srgbClr val="28498B"/>
                                    </a:solidFill>
                                    <a:prstDash val="solid"/>
                                  </a:ln>
                                  <a:solidFill>
                                    <a:srgbClr val="28498B"/>
                                  </a:solidFill>
                                  <a:latin typeface="Cambria Math"/>
                                  <a:ea typeface="Cambria Math"/>
                                </a:rPr>
                                <m:t>𝑘</m:t>
                              </m:r>
                            </m:sub>
                          </m:sSub>
                          <m:r>
                            <a:rPr lang="en-US" altLang="zh-CN" sz="2400" i="1" dirty="0">
                              <a:ln w="10160">
                                <a:solidFill>
                                  <a:srgbClr val="28498B"/>
                                </a:solidFill>
                                <a:prstDash val="solid"/>
                              </a:ln>
                              <a:solidFill>
                                <a:srgbClr val="28498B"/>
                              </a:solidFill>
                              <a:latin typeface="Cambria Math"/>
                              <a:ea typeface="Cambria Math"/>
                            </a:rPr>
                            <m:t>)</m:t>
                          </m:r>
                        </m:num>
                        <m:den>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𝛽</m:t>
                              </m:r>
                            </m:e>
                          </m:acc>
                          <m:r>
                            <a:rPr lang="en-US" altLang="zh-CN" sz="2400" i="1" dirty="0">
                              <a:ln w="10160">
                                <a:solidFill>
                                  <a:srgbClr val="28498B"/>
                                </a:solidFill>
                                <a:prstDash val="solid"/>
                              </a:ln>
                              <a:solidFill>
                                <a:srgbClr val="28498B"/>
                              </a:solidFill>
                              <a:latin typeface="Cambria Math"/>
                              <a:ea typeface="Cambria Math"/>
                            </a:rPr>
                            <m:t>)</m:t>
                          </m:r>
                        </m:den>
                      </m:f>
                    </m:oMath>
                  </m:oMathPara>
                </a14:m>
                <a:endParaRPr lang="en-US" altLang="zh-CN" sz="2400" dirty="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其中</a:t>
                </a:r>
                <a14:m>
                  <m:oMath xmlns:m="http://schemas.openxmlformats.org/officeDocument/2006/math">
                    <m:sSub>
                      <m:sSubPr>
                        <m:ctrlPr>
                          <a:rPr lang="en-US" altLang="zh-CN" sz="2400" i="1" dirty="0">
                            <a:ln w="10160">
                              <a:solidFill>
                                <a:srgbClr val="28498B"/>
                              </a:solidFill>
                              <a:prstDash val="solid"/>
                            </a:ln>
                            <a:solidFill>
                              <a:srgbClr val="28498B"/>
                            </a:solidFill>
                            <a:latin typeface="Cambria Math"/>
                            <a:ea typeface="Cambria Math"/>
                          </a:rPr>
                        </m:ctrlPr>
                      </m:sSubPr>
                      <m:e>
                        <m:acc>
                          <m:accPr>
                            <m:chr m:val="⃗"/>
                            <m:ctrlPr>
                              <a:rPr lang="en-US" altLang="zh-CN" sz="2400" i="1" dirty="0">
                                <a:ln w="10160">
                                  <a:solidFill>
                                    <a:srgbClr val="28498B"/>
                                  </a:solidFill>
                                  <a:prstDash val="solid"/>
                                </a:ln>
                                <a:solidFill>
                                  <a:srgbClr val="28498B"/>
                                </a:solidFill>
                                <a:latin typeface="Cambria Math"/>
                                <a:ea typeface="Cambria Math"/>
                              </a:rPr>
                            </m:ctrlPr>
                          </m:accPr>
                          <m:e>
                            <m:r>
                              <a:rPr lang="en-US" altLang="zh-CN" sz="2400" i="1" dirty="0">
                                <a:ln w="10160">
                                  <a:solidFill>
                                    <a:srgbClr val="28498B"/>
                                  </a:solidFill>
                                  <a:prstDash val="solid"/>
                                </a:ln>
                                <a:solidFill>
                                  <a:srgbClr val="28498B"/>
                                </a:solidFill>
                                <a:latin typeface="Cambria Math"/>
                                <a:ea typeface="Cambria Math"/>
                              </a:rPr>
                              <m:t>𝑛</m:t>
                            </m:r>
                          </m:e>
                        </m:acc>
                      </m:e>
                      <m:sub>
                        <m:r>
                          <a:rPr lang="en-US" altLang="zh-CN" sz="2400" b="0" i="1" dirty="0" smtClean="0">
                            <a:ln w="10160">
                              <a:solidFill>
                                <a:srgbClr val="28498B"/>
                              </a:solidFill>
                              <a:prstDash val="solid"/>
                            </a:ln>
                            <a:solidFill>
                              <a:srgbClr val="28498B"/>
                            </a:solidFill>
                            <a:latin typeface="Cambria Math"/>
                            <a:ea typeface="Cambria Math"/>
                          </a:rPr>
                          <m:t>𝑘</m:t>
                        </m:r>
                      </m:sub>
                    </m:sSub>
                    <m:r>
                      <a:rPr lang="en-US" altLang="zh-CN" sz="2400" dirty="0">
                        <a:ln w="10160">
                          <a:solidFill>
                            <a:srgbClr val="28498B"/>
                          </a:solidFill>
                          <a:prstDash val="solid"/>
                        </a:ln>
                        <a:solidFill>
                          <a:srgbClr val="28498B"/>
                        </a:solidFill>
                        <a:latin typeface="Cambria Math"/>
                        <a:ea typeface="Cambria Math"/>
                      </a:rPr>
                      <m:t>=(</m:t>
                    </m:r>
                    <m:sSubSup>
                      <m:sSubSupPr>
                        <m:ctrlPr>
                          <a:rPr lang="en-US" altLang="zh-CN" sz="2400" i="1" dirty="0">
                            <a:ln w="10160">
                              <a:solidFill>
                                <a:srgbClr val="28498B"/>
                              </a:solidFill>
                              <a:prstDash val="solid"/>
                            </a:ln>
                            <a:solidFill>
                              <a:srgbClr val="28498B"/>
                            </a:solidFill>
                            <a:latin typeface="Cambria Math"/>
                            <a:ea typeface="Cambria Math"/>
                          </a:rPr>
                        </m:ctrlPr>
                      </m:sSubSupPr>
                      <m:e>
                        <m:r>
                          <a:rPr lang="en-US" altLang="zh-CN" sz="2400" i="1" dirty="0">
                            <a:ln w="10160">
                              <a:solidFill>
                                <a:srgbClr val="28498B"/>
                              </a:solidFill>
                              <a:prstDash val="solid"/>
                            </a:ln>
                            <a:solidFill>
                              <a:srgbClr val="28498B"/>
                            </a:solidFill>
                            <a:latin typeface="Cambria Math"/>
                            <a:ea typeface="Cambria Math"/>
                          </a:rPr>
                          <m:t>𝑛</m:t>
                        </m:r>
                      </m:e>
                      <m:sub>
                        <m:r>
                          <a:rPr lang="en-US" altLang="zh-CN" sz="2400" b="0" i="1" dirty="0" smtClean="0">
                            <a:ln w="10160">
                              <a:solidFill>
                                <a:srgbClr val="28498B"/>
                              </a:solidFill>
                              <a:prstDash val="solid"/>
                            </a:ln>
                            <a:solidFill>
                              <a:srgbClr val="28498B"/>
                            </a:solidFill>
                            <a:latin typeface="Cambria Math"/>
                            <a:ea typeface="Cambria Math"/>
                          </a:rPr>
                          <m:t>𝑘</m:t>
                        </m:r>
                      </m:sub>
                      <m:sup>
                        <m:r>
                          <a:rPr lang="en-US" altLang="zh-CN" sz="2400" i="1" dirty="0">
                            <a:ln w="10160">
                              <a:solidFill>
                                <a:srgbClr val="28498B"/>
                              </a:solidFill>
                              <a:prstDash val="solid"/>
                            </a:ln>
                            <a:solidFill>
                              <a:srgbClr val="28498B"/>
                            </a:solidFill>
                            <a:latin typeface="Cambria Math"/>
                            <a:ea typeface="Cambria Math"/>
                          </a:rPr>
                          <m:t>1</m:t>
                        </m:r>
                      </m:sup>
                    </m:sSubSup>
                    <m:r>
                      <a:rPr lang="en-US" altLang="zh-CN" sz="2400" i="1" dirty="0">
                        <a:ln w="10160">
                          <a:solidFill>
                            <a:srgbClr val="28498B"/>
                          </a:solidFill>
                          <a:prstDash val="solid"/>
                        </a:ln>
                        <a:solidFill>
                          <a:srgbClr val="28498B"/>
                        </a:solidFill>
                        <a:latin typeface="Cambria Math"/>
                        <a:ea typeface="Cambria Math"/>
                      </a:rPr>
                      <m:t>,</m:t>
                    </m:r>
                    <m:sSubSup>
                      <m:sSubSupPr>
                        <m:ctrlPr>
                          <a:rPr lang="en-US" altLang="zh-CN" sz="2400" i="1" dirty="0">
                            <a:ln w="10160">
                              <a:solidFill>
                                <a:srgbClr val="28498B"/>
                              </a:solidFill>
                              <a:prstDash val="solid"/>
                            </a:ln>
                            <a:solidFill>
                              <a:srgbClr val="28498B"/>
                            </a:solidFill>
                            <a:latin typeface="Cambria Math"/>
                            <a:ea typeface="Cambria Math"/>
                          </a:rPr>
                        </m:ctrlPr>
                      </m:sSubSupPr>
                      <m:e>
                        <m:r>
                          <a:rPr lang="en-US" altLang="zh-CN" sz="2400" i="1" dirty="0">
                            <a:ln w="10160">
                              <a:solidFill>
                                <a:srgbClr val="28498B"/>
                              </a:solidFill>
                              <a:prstDash val="solid"/>
                            </a:ln>
                            <a:solidFill>
                              <a:srgbClr val="28498B"/>
                            </a:solidFill>
                            <a:latin typeface="Cambria Math"/>
                            <a:ea typeface="Cambria Math"/>
                          </a:rPr>
                          <m:t>𝑛</m:t>
                        </m:r>
                      </m:e>
                      <m:sub>
                        <m:r>
                          <a:rPr lang="en-US" altLang="zh-CN" sz="2400" b="0" i="1" dirty="0" smtClean="0">
                            <a:ln w="10160">
                              <a:solidFill>
                                <a:srgbClr val="28498B"/>
                              </a:solidFill>
                              <a:prstDash val="solid"/>
                            </a:ln>
                            <a:solidFill>
                              <a:srgbClr val="28498B"/>
                            </a:solidFill>
                            <a:latin typeface="Cambria Math"/>
                            <a:ea typeface="Cambria Math"/>
                          </a:rPr>
                          <m:t>𝑘</m:t>
                        </m:r>
                      </m:sub>
                      <m:sup>
                        <m:r>
                          <a:rPr lang="en-US" altLang="zh-CN" sz="2400" i="1" dirty="0">
                            <a:ln w="10160">
                              <a:solidFill>
                                <a:srgbClr val="28498B"/>
                              </a:solidFill>
                              <a:prstDash val="solid"/>
                            </a:ln>
                            <a:solidFill>
                              <a:srgbClr val="28498B"/>
                            </a:solidFill>
                            <a:latin typeface="Cambria Math"/>
                            <a:ea typeface="Cambria Math"/>
                          </a:rPr>
                          <m:t>2</m:t>
                        </m:r>
                      </m:sup>
                    </m:sSubSup>
                    <m:r>
                      <a:rPr lang="en-US" altLang="zh-CN" sz="2400" i="1" dirty="0">
                        <a:ln w="10160">
                          <a:solidFill>
                            <a:srgbClr val="28498B"/>
                          </a:solidFill>
                          <a:prstDash val="solid"/>
                        </a:ln>
                        <a:solidFill>
                          <a:srgbClr val="28498B"/>
                        </a:solidFill>
                        <a:latin typeface="Cambria Math"/>
                        <a:ea typeface="Cambria Math"/>
                      </a:rPr>
                      <m:t>,…,</m:t>
                    </m:r>
                    <m:sSubSup>
                      <m:sSubSupPr>
                        <m:ctrlPr>
                          <a:rPr lang="en-US" altLang="zh-CN" sz="2400" i="1" dirty="0">
                            <a:ln w="10160">
                              <a:solidFill>
                                <a:srgbClr val="28498B"/>
                              </a:solidFill>
                              <a:prstDash val="solid"/>
                            </a:ln>
                            <a:solidFill>
                              <a:srgbClr val="28498B"/>
                            </a:solidFill>
                            <a:latin typeface="Cambria Math"/>
                            <a:ea typeface="Cambria Math"/>
                          </a:rPr>
                        </m:ctrlPr>
                      </m:sSubSupPr>
                      <m:e>
                        <m:r>
                          <a:rPr lang="en-US" altLang="zh-CN" sz="2400" i="1" dirty="0">
                            <a:ln w="10160">
                              <a:solidFill>
                                <a:srgbClr val="28498B"/>
                              </a:solidFill>
                              <a:prstDash val="solid"/>
                            </a:ln>
                            <a:solidFill>
                              <a:srgbClr val="28498B"/>
                            </a:solidFill>
                            <a:latin typeface="Cambria Math"/>
                            <a:ea typeface="Cambria Math"/>
                          </a:rPr>
                          <m:t>𝑛</m:t>
                        </m:r>
                      </m:e>
                      <m:sub>
                        <m:r>
                          <a:rPr lang="en-US" altLang="zh-CN" sz="2400" b="0" i="1" dirty="0" smtClean="0">
                            <a:ln w="10160">
                              <a:solidFill>
                                <a:srgbClr val="28498B"/>
                              </a:solidFill>
                              <a:prstDash val="solid"/>
                            </a:ln>
                            <a:solidFill>
                              <a:srgbClr val="28498B"/>
                            </a:solidFill>
                            <a:latin typeface="Cambria Math"/>
                            <a:ea typeface="Cambria Math"/>
                          </a:rPr>
                          <m:t>𝑘</m:t>
                        </m:r>
                      </m:sub>
                      <m:sup>
                        <m:r>
                          <a:rPr lang="en-US" altLang="zh-CN" sz="2400" b="0" i="1" dirty="0" smtClean="0">
                            <a:ln w="10160">
                              <a:solidFill>
                                <a:srgbClr val="28498B"/>
                              </a:solidFill>
                              <a:prstDash val="solid"/>
                            </a:ln>
                            <a:solidFill>
                              <a:srgbClr val="28498B"/>
                            </a:solidFill>
                            <a:latin typeface="Cambria Math"/>
                            <a:ea typeface="Cambria Math"/>
                          </a:rPr>
                          <m:t>𝑉</m:t>
                        </m:r>
                      </m:sup>
                    </m:sSubSup>
                    <m:r>
                      <a:rPr lang="en-US" altLang="zh-CN" sz="2400" dirty="0">
                        <a:ln w="10160">
                          <a:solidFill>
                            <a:srgbClr val="28498B"/>
                          </a:solidFill>
                          <a:prstDash val="solid"/>
                        </a:ln>
                        <a:solidFill>
                          <a:srgbClr val="28498B"/>
                        </a:solidFill>
                        <a:latin typeface="Cambria Math"/>
                        <a:ea typeface="Cambria Math"/>
                      </a:rPr>
                      <m:t>)</m:t>
                    </m:r>
                  </m:oMath>
                </a14:m>
                <a:r>
                  <a:rPr lang="zh-CN" altLang="en-US" sz="2400" dirty="0">
                    <a:ln w="10160">
                      <a:solidFill>
                        <a:srgbClr val="28498B"/>
                      </a:solidFill>
                      <a:prstDash val="solid"/>
                    </a:ln>
                    <a:solidFill>
                      <a:srgbClr val="28498B"/>
                    </a:solidFill>
                  </a:rPr>
                  <a:t>，</a:t>
                </a:r>
                <a14:m>
                  <m:oMath xmlns:m="http://schemas.openxmlformats.org/officeDocument/2006/math">
                    <m:sSubSup>
                      <m:sSubSupPr>
                        <m:ctrlPr>
                          <a:rPr lang="en-US" altLang="zh-CN" sz="2400" i="1" dirty="0">
                            <a:ln w="10160">
                              <a:solidFill>
                                <a:srgbClr val="28498B"/>
                              </a:solidFill>
                              <a:prstDash val="solid"/>
                            </a:ln>
                            <a:solidFill>
                              <a:srgbClr val="28498B"/>
                            </a:solidFill>
                            <a:latin typeface="Cambria Math"/>
                            <a:ea typeface="Cambria Math"/>
                          </a:rPr>
                        </m:ctrlPr>
                      </m:sSubSupPr>
                      <m:e>
                        <m:r>
                          <a:rPr lang="en-US" altLang="zh-CN" sz="2400" i="1" dirty="0">
                            <a:ln w="10160">
                              <a:solidFill>
                                <a:srgbClr val="28498B"/>
                              </a:solidFill>
                              <a:prstDash val="solid"/>
                            </a:ln>
                            <a:solidFill>
                              <a:srgbClr val="28498B"/>
                            </a:solidFill>
                            <a:latin typeface="Cambria Math"/>
                            <a:ea typeface="Cambria Math"/>
                          </a:rPr>
                          <m:t>𝑛𝑛</m:t>
                        </m:r>
                      </m:e>
                      <m:sub>
                        <m:r>
                          <a:rPr lang="en-US" altLang="zh-CN" sz="2400" b="0" i="1" dirty="0" smtClean="0">
                            <a:ln w="10160">
                              <a:solidFill>
                                <a:srgbClr val="28498B"/>
                              </a:solidFill>
                              <a:prstDash val="solid"/>
                            </a:ln>
                            <a:solidFill>
                              <a:srgbClr val="28498B"/>
                            </a:solidFill>
                            <a:latin typeface="Cambria Math"/>
                            <a:ea typeface="Cambria Math"/>
                          </a:rPr>
                          <m:t>𝑘</m:t>
                        </m:r>
                      </m:sub>
                      <m:sup>
                        <m:r>
                          <a:rPr lang="en-US" altLang="zh-CN" sz="2400" b="0" i="1" dirty="0" smtClean="0">
                            <a:ln w="10160">
                              <a:solidFill>
                                <a:srgbClr val="28498B"/>
                              </a:solidFill>
                              <a:prstDash val="solid"/>
                            </a:ln>
                            <a:solidFill>
                              <a:srgbClr val="28498B"/>
                            </a:solidFill>
                            <a:latin typeface="Cambria Math"/>
                            <a:ea typeface="Cambria Math"/>
                          </a:rPr>
                          <m:t>𝑣</m:t>
                        </m:r>
                      </m:sup>
                    </m:sSubSup>
                  </m:oMath>
                </a14:m>
                <a:r>
                  <a:rPr lang="zh-CN" altLang="en-US" sz="2400" dirty="0" smtClean="0">
                    <a:ln w="10160">
                      <a:solidFill>
                        <a:srgbClr val="28498B"/>
                      </a:solidFill>
                      <a:prstDash val="solid"/>
                    </a:ln>
                    <a:solidFill>
                      <a:srgbClr val="28498B"/>
                    </a:solidFill>
                  </a:rPr>
                  <a:t>表示第</a:t>
                </a:r>
                <a:r>
                  <a:rPr lang="en-US" altLang="zh-CN" sz="2400" dirty="0">
                    <a:ln w="10160">
                      <a:solidFill>
                        <a:srgbClr val="28498B"/>
                      </a:solidFill>
                      <a:prstDash val="solid"/>
                    </a:ln>
                    <a:solidFill>
                      <a:srgbClr val="28498B"/>
                    </a:solidFill>
                  </a:rPr>
                  <a:t>k</a:t>
                </a:r>
                <a:r>
                  <a:rPr lang="zh-CN" altLang="en-US" sz="2400" dirty="0">
                    <a:ln w="10160">
                      <a:solidFill>
                        <a:srgbClr val="28498B"/>
                      </a:solidFill>
                      <a:prstDash val="solid"/>
                    </a:ln>
                    <a:solidFill>
                      <a:srgbClr val="28498B"/>
                    </a:solidFill>
                  </a:rPr>
                  <a:t>个主题产生的</a:t>
                </a:r>
                <a:r>
                  <a:rPr lang="zh-CN" altLang="en-US" sz="2400" dirty="0" smtClean="0">
                    <a:ln w="10160">
                      <a:solidFill>
                        <a:srgbClr val="28498B"/>
                      </a:solidFill>
                      <a:prstDash val="solid"/>
                    </a:ln>
                    <a:solidFill>
                      <a:srgbClr val="28498B"/>
                    </a:solidFill>
                  </a:rPr>
                  <a:t>词中编号为</a:t>
                </a:r>
                <a:r>
                  <a:rPr lang="en-US" altLang="zh-CN" sz="2400" dirty="0" smtClean="0">
                    <a:ln w="10160">
                      <a:solidFill>
                        <a:srgbClr val="28498B"/>
                      </a:solidFill>
                      <a:prstDash val="solid"/>
                    </a:ln>
                    <a:solidFill>
                      <a:srgbClr val="28498B"/>
                    </a:solidFill>
                  </a:rPr>
                  <a:t>v</a:t>
                </a:r>
                <a:r>
                  <a:rPr lang="zh-CN" altLang="en-US" sz="2400" dirty="0" smtClean="0">
                    <a:ln w="10160">
                      <a:solidFill>
                        <a:srgbClr val="28498B"/>
                      </a:solidFill>
                      <a:prstDash val="solid"/>
                    </a:ln>
                    <a:solidFill>
                      <a:srgbClr val="28498B"/>
                    </a:solidFill>
                  </a:rPr>
                  <a:t>那个单词的个数（这里是指词频）。</a:t>
                </a:r>
                <a:endParaRPr lang="en-US" altLang="zh-CN" sz="2400" dirty="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个主题生成词汇的过程也互相独立，所以</a:t>
                </a:r>
                <a:r>
                  <a:rPr lang="zh-CN" altLang="en-US" sz="2400" dirty="0" smtClean="0">
                    <a:ln w="10160">
                      <a:solidFill>
                        <a:srgbClr val="FF0000"/>
                      </a:solidFill>
                      <a:prstDash val="solid"/>
                    </a:ln>
                    <a:solidFill>
                      <a:srgbClr val="FF0000"/>
                    </a:solidFill>
                  </a:rPr>
                  <a:t>整个文档集中词汇生成概率</a:t>
                </a:r>
                <a:r>
                  <a:rPr lang="zh-CN" altLang="en-US" sz="2400" dirty="0" smtClean="0">
                    <a:ln w="10160">
                      <a:solidFill>
                        <a:srgbClr val="28498B"/>
                      </a:solidFill>
                      <a:prstDash val="solid"/>
                    </a:ln>
                    <a:solidFill>
                      <a:srgbClr val="28498B"/>
                    </a:solidFill>
                  </a:rPr>
                  <a:t>为：</a:t>
                </a:r>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𝑤</m:t>
                              </m:r>
                            </m:e>
                          </m:acc>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𝑧</m:t>
                              </m:r>
                            </m:e>
                          </m:acc>
                          <m:r>
                            <a:rPr lang="en-US" altLang="zh-CN" sz="2400" b="0" i="1" dirty="0" smtClean="0">
                              <a:ln w="10160">
                                <a:solidFill>
                                  <a:srgbClr val="28498B"/>
                                </a:solidFill>
                                <a:prstDash val="solid"/>
                              </a:ln>
                              <a:solidFill>
                                <a:srgbClr val="28498B"/>
                              </a:solidFill>
                              <a:latin typeface="Cambria Math"/>
                            </a:rPr>
                            <m:t>,</m:t>
                          </m:r>
                          <m:acc>
                            <m:accPr>
                              <m:chr m:val="⃗"/>
                              <m:ctrlPr>
                                <a:rPr lang="en-US" altLang="zh-CN" sz="2400" b="0" i="1" dirty="0" smtClean="0">
                                  <a:ln w="10160">
                                    <a:solidFill>
                                      <a:srgbClr val="28498B"/>
                                    </a:solidFill>
                                    <a:prstDash val="solid"/>
                                  </a:ln>
                                  <a:solidFill>
                                    <a:srgbClr val="28498B"/>
                                  </a:solidFill>
                                  <a:latin typeface="Cambria Math"/>
                                </a:rPr>
                              </m:ctrlPr>
                            </m:accPr>
                            <m:e>
                              <m:r>
                                <a:rPr lang="zh-CN" altLang="en-US" sz="2400" b="0" i="1" dirty="0" smtClean="0">
                                  <a:ln w="10160">
                                    <a:solidFill>
                                      <a:srgbClr val="28498B"/>
                                    </a:solidFill>
                                    <a:prstDash val="solid"/>
                                  </a:ln>
                                  <a:solidFill>
                                    <a:srgbClr val="28498B"/>
                                  </a:solidFill>
                                  <a:latin typeface="Cambria Math"/>
                                </a:rPr>
                                <m:t>𝛽</m:t>
                              </m:r>
                            </m:e>
                          </m:acc>
                        </m:e>
                      </m:d>
                      <m:r>
                        <a:rPr lang="en-US" altLang="zh-CN" sz="2400" dirty="0">
                          <a:ln w="10160">
                            <a:solidFill>
                              <a:srgbClr val="28498B"/>
                            </a:solidFill>
                            <a:prstDash val="solid"/>
                          </a:ln>
                          <a:solidFill>
                            <a:srgbClr val="28498B"/>
                          </a:solidFill>
                          <a:latin typeface="Cambria Math"/>
                        </a:rPr>
                        <m:t>=</m:t>
                      </m:r>
                      <m:r>
                        <a:rPr lang="en-US" altLang="zh-CN" sz="2400" b="0" i="0" dirty="0" smtClean="0">
                          <a:ln w="10160">
                            <a:solidFill>
                              <a:srgbClr val="28498B"/>
                            </a:solidFill>
                            <a:prstDash val="solid"/>
                          </a:ln>
                          <a:solidFill>
                            <a:srgbClr val="28498B"/>
                          </a:solidFill>
                          <a:latin typeface="Cambria Math"/>
                        </a:rPr>
                        <m:t> </m:t>
                      </m:r>
                      <m:nary>
                        <m:naryPr>
                          <m:chr m:val="∏"/>
                          <m:ctrlPr>
                            <a:rPr lang="en-US" altLang="zh-CN" sz="2400" b="0" i="1" dirty="0" smtClean="0">
                              <a:ln w="10160">
                                <a:solidFill>
                                  <a:srgbClr val="28498B"/>
                                </a:solidFill>
                                <a:prstDash val="solid"/>
                              </a:ln>
                              <a:solidFill>
                                <a:srgbClr val="28498B"/>
                              </a:solidFill>
                              <a:latin typeface="Cambria Math"/>
                            </a:rPr>
                          </m:ctrlPr>
                        </m:naryPr>
                        <m:sub>
                          <m:r>
                            <m:rPr>
                              <m:brk m:alnAt="23"/>
                            </m:rPr>
                            <a:rPr lang="en-US" altLang="zh-CN" sz="2400" b="0" i="1" dirty="0" smtClean="0">
                              <a:ln w="10160">
                                <a:solidFill>
                                  <a:srgbClr val="28498B"/>
                                </a:solidFill>
                                <a:prstDash val="solid"/>
                              </a:ln>
                              <a:solidFill>
                                <a:srgbClr val="28498B"/>
                              </a:solidFill>
                              <a:latin typeface="Cambria Math"/>
                            </a:rPr>
                            <m:t>𝑘</m:t>
                          </m:r>
                          <m:r>
                            <a:rPr lang="en-US" altLang="zh-CN" sz="2400" b="0" i="1" dirty="0" smtClean="0">
                              <a:ln w="10160">
                                <a:solidFill>
                                  <a:srgbClr val="28498B"/>
                                </a:solidFill>
                                <a:prstDash val="solid"/>
                              </a:ln>
                              <a:solidFill>
                                <a:srgbClr val="28498B"/>
                              </a:solidFill>
                              <a:latin typeface="Cambria Math"/>
                            </a:rPr>
                            <m:t>=1</m:t>
                          </m:r>
                        </m:sub>
                        <m:sup>
                          <m:r>
                            <a:rPr lang="en-US" altLang="zh-CN" sz="2400" b="0" i="1" dirty="0" smtClean="0">
                              <a:ln w="10160">
                                <a:solidFill>
                                  <a:srgbClr val="28498B"/>
                                </a:solidFill>
                                <a:prstDash val="solid"/>
                              </a:ln>
                              <a:solidFill>
                                <a:srgbClr val="28498B"/>
                              </a:solidFill>
                              <a:latin typeface="Cambria Math"/>
                            </a:rPr>
                            <m:t>𝐾</m:t>
                          </m:r>
                        </m:sup>
                        <m:e>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𝑤</m:t>
                                      </m:r>
                                    </m:e>
                                  </m:acc>
                                </m:e>
                                <m:sub>
                                  <m:r>
                                    <a:rPr lang="en-US" altLang="zh-CN" sz="2400" b="0" i="1" dirty="0" smtClean="0">
                                      <a:ln w="10160">
                                        <a:solidFill>
                                          <a:srgbClr val="28498B"/>
                                        </a:solidFill>
                                        <a:prstDash val="solid"/>
                                      </a:ln>
                                      <a:solidFill>
                                        <a:srgbClr val="28498B"/>
                                      </a:solidFill>
                                      <a:latin typeface="Cambria Math"/>
                                    </a:rPr>
                                    <m:t>𝑘</m:t>
                                  </m:r>
                                </m:sub>
                              </m:sSub>
                              <m:r>
                                <a:rPr lang="en-US" altLang="zh-CN" sz="2400" i="1" dirty="0">
                                  <a:ln w="10160">
                                    <a:solidFill>
                                      <a:srgbClr val="28498B"/>
                                    </a:solidFill>
                                    <a:prstDash val="solid"/>
                                  </a:ln>
                                  <a:solidFill>
                                    <a:srgbClr val="28498B"/>
                                  </a:solidFill>
                                  <a:latin typeface="Cambria Math"/>
                                </a:rPr>
                                <m:t>| </m:t>
                              </m:r>
                              <m:sSub>
                                <m:sSubPr>
                                  <m:ctrlPr>
                                    <a:rPr lang="en-US" altLang="zh-CN" sz="2400" i="1" dirty="0" smtClean="0">
                                      <a:ln w="10160">
                                        <a:solidFill>
                                          <a:srgbClr val="28498B"/>
                                        </a:solidFill>
                                        <a:prstDash val="solid"/>
                                      </a:ln>
                                      <a:solidFill>
                                        <a:srgbClr val="28498B"/>
                                      </a:solidFill>
                                      <a:latin typeface="Cambria Math"/>
                                    </a:rPr>
                                  </m:ctrlPr>
                                </m:sSubPr>
                                <m:e>
                                  <m:acc>
                                    <m:accPr>
                                      <m:chr m:val="⃗"/>
                                      <m:ctrlPr>
                                        <a:rPr lang="en-US" altLang="zh-CN" sz="240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𝑧</m:t>
                                      </m:r>
                                    </m:e>
                                  </m:acc>
                                </m:e>
                                <m:sub>
                                  <m:r>
                                    <a:rPr lang="en-US" altLang="zh-CN" sz="2400" b="0" i="1" dirty="0" smtClean="0">
                                      <a:ln w="10160">
                                        <a:solidFill>
                                          <a:srgbClr val="28498B"/>
                                        </a:solidFill>
                                        <a:prstDash val="solid"/>
                                      </a:ln>
                                      <a:solidFill>
                                        <a:srgbClr val="28498B"/>
                                      </a:solidFill>
                                      <a:latin typeface="Cambria Math"/>
                                    </a:rPr>
                                    <m:t>𝑘</m:t>
                                  </m:r>
                                </m:sub>
                              </m:sSub>
                              <m:r>
                                <a:rPr lang="en-US" altLang="zh-CN" sz="2400" b="0" i="1" dirty="0" smtClean="0">
                                  <a:ln w="10160">
                                    <a:solidFill>
                                      <a:srgbClr val="28498B"/>
                                    </a:solidFill>
                                    <a:prstDash val="solid"/>
                                  </a:ln>
                                  <a:solidFill>
                                    <a:srgbClr val="28498B"/>
                                  </a:solidFill>
                                  <a:latin typeface="Cambria Math"/>
                                </a:rPr>
                                <m:t>,</m:t>
                              </m:r>
                              <m:acc>
                                <m:accPr>
                                  <m:chr m:val="⃗"/>
                                  <m:ctrlPr>
                                    <a:rPr lang="en-US" altLang="zh-CN" sz="2400" b="0" i="1" dirty="0" smtClean="0">
                                      <a:ln w="10160">
                                        <a:solidFill>
                                          <a:srgbClr val="28498B"/>
                                        </a:solidFill>
                                        <a:prstDash val="solid"/>
                                      </a:ln>
                                      <a:solidFill>
                                        <a:srgbClr val="28498B"/>
                                      </a:solidFill>
                                      <a:latin typeface="Cambria Math"/>
                                    </a:rPr>
                                  </m:ctrlPr>
                                </m:accPr>
                                <m:e>
                                  <m:r>
                                    <a:rPr lang="zh-CN" altLang="en-US" sz="2400" b="0" i="1" dirty="0" smtClean="0">
                                      <a:ln w="10160">
                                        <a:solidFill>
                                          <a:srgbClr val="28498B"/>
                                        </a:solidFill>
                                        <a:prstDash val="solid"/>
                                      </a:ln>
                                      <a:solidFill>
                                        <a:srgbClr val="28498B"/>
                                      </a:solidFill>
                                      <a:latin typeface="Cambria Math"/>
                                    </a:rPr>
                                    <m:t>𝛽</m:t>
                                  </m:r>
                                </m:e>
                              </m:acc>
                            </m:e>
                          </m:d>
                        </m:e>
                      </m:nary>
                      <m:r>
                        <a:rPr lang="en-US" altLang="zh-CN" sz="2400" b="0" i="1" dirty="0" smtClean="0">
                          <a:ln w="10160">
                            <a:solidFill>
                              <a:srgbClr val="28498B"/>
                            </a:solidFill>
                            <a:prstDash val="solid"/>
                          </a:ln>
                          <a:solidFill>
                            <a:srgbClr val="28498B"/>
                          </a:solidFill>
                          <a:latin typeface="Cambria Math"/>
                        </a:rPr>
                        <m:t>=</m:t>
                      </m:r>
                      <m:nary>
                        <m:naryPr>
                          <m:chr m:val="∏"/>
                          <m:ctrlPr>
                            <a:rPr lang="en-US" altLang="zh-CN" sz="2400" b="0" i="1" dirty="0" smtClean="0">
                              <a:ln w="10160">
                                <a:solidFill>
                                  <a:srgbClr val="28498B"/>
                                </a:solidFill>
                                <a:prstDash val="solid"/>
                              </a:ln>
                              <a:solidFill>
                                <a:srgbClr val="28498B"/>
                              </a:solidFill>
                              <a:latin typeface="Cambria Math"/>
                            </a:rPr>
                          </m:ctrlPr>
                        </m:naryPr>
                        <m:sub>
                          <m:r>
                            <m:rPr>
                              <m:brk m:alnAt="23"/>
                            </m:rPr>
                            <a:rPr lang="en-US" altLang="zh-CN" sz="2400" b="0" i="1" dirty="0" smtClean="0">
                              <a:ln w="10160">
                                <a:solidFill>
                                  <a:srgbClr val="28498B"/>
                                </a:solidFill>
                                <a:prstDash val="solid"/>
                              </a:ln>
                              <a:solidFill>
                                <a:srgbClr val="28498B"/>
                              </a:solidFill>
                              <a:latin typeface="Cambria Math"/>
                            </a:rPr>
                            <m:t>𝑘</m:t>
                          </m:r>
                          <m:r>
                            <a:rPr lang="en-US" altLang="zh-CN" sz="2400" b="0" i="1" dirty="0" smtClean="0">
                              <a:ln w="10160">
                                <a:solidFill>
                                  <a:srgbClr val="28498B"/>
                                </a:solidFill>
                                <a:prstDash val="solid"/>
                              </a:ln>
                              <a:solidFill>
                                <a:srgbClr val="28498B"/>
                              </a:solidFill>
                              <a:latin typeface="Cambria Math"/>
                            </a:rPr>
                            <m:t>=1</m:t>
                          </m:r>
                        </m:sub>
                        <m:sup>
                          <m:r>
                            <a:rPr lang="en-US" altLang="zh-CN" sz="2400" b="0" i="1" dirty="0" smtClean="0">
                              <a:ln w="10160">
                                <a:solidFill>
                                  <a:srgbClr val="28498B"/>
                                </a:solidFill>
                                <a:prstDash val="solid"/>
                              </a:ln>
                              <a:solidFill>
                                <a:srgbClr val="28498B"/>
                              </a:solidFill>
                              <a:latin typeface="Cambria Math"/>
                            </a:rPr>
                            <m:t>𝐾</m:t>
                          </m:r>
                        </m:sup>
                        <m:e>
                          <m:f>
                            <m:fPr>
                              <m:ctrlPr>
                                <a:rPr lang="en-US" altLang="zh-CN" sz="2400" i="1" dirty="0" smtClean="0">
                                  <a:ln w="10160">
                                    <a:solidFill>
                                      <a:srgbClr val="28498B"/>
                                    </a:solidFill>
                                    <a:prstDash val="solid"/>
                                  </a:ln>
                                  <a:solidFill>
                                    <a:srgbClr val="28498B"/>
                                  </a:solidFill>
                                  <a:latin typeface="Cambria Math"/>
                                </a:rPr>
                              </m:ctrlPr>
                            </m:fPr>
                            <m:num>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smtClean="0">
                                      <a:ln w="10160">
                                        <a:solidFill>
                                          <a:srgbClr val="28498B"/>
                                        </a:solidFill>
                                        <a:prstDash val="solid"/>
                                      </a:ln>
                                      <a:solidFill>
                                        <a:srgbClr val="28498B"/>
                                      </a:solidFill>
                                      <a:latin typeface="Cambria Math"/>
                                      <a:ea typeface="Cambria Math"/>
                                    </a:rPr>
                                    <m:t>𝛽</m:t>
                                  </m:r>
                                </m:e>
                              </m:acc>
                              <m:r>
                                <a:rPr lang="en-US" altLang="zh-CN" sz="2400" i="1" dirty="0">
                                  <a:ln w="10160">
                                    <a:solidFill>
                                      <a:srgbClr val="28498B"/>
                                    </a:solidFill>
                                    <a:prstDash val="solid"/>
                                  </a:ln>
                                  <a:solidFill>
                                    <a:srgbClr val="28498B"/>
                                  </a:solidFill>
                                  <a:latin typeface="Cambria Math"/>
                                  <a:ea typeface="Cambria Math"/>
                                </a:rPr>
                                <m:t>+</m:t>
                              </m:r>
                              <m:sSub>
                                <m:sSubPr>
                                  <m:ctrlPr>
                                    <a:rPr lang="en-US" altLang="zh-CN" sz="2400" i="1" dirty="0">
                                      <a:ln w="10160">
                                        <a:solidFill>
                                          <a:srgbClr val="28498B"/>
                                        </a:solidFill>
                                        <a:prstDash val="solid"/>
                                      </a:ln>
                                      <a:solidFill>
                                        <a:srgbClr val="28498B"/>
                                      </a:solidFill>
                                      <a:latin typeface="Cambria Math"/>
                                      <a:ea typeface="Cambria Math"/>
                                    </a:rPr>
                                  </m:ctrlPr>
                                </m:sSubPr>
                                <m:e>
                                  <m:acc>
                                    <m:accPr>
                                      <m:chr m:val="⃗"/>
                                      <m:ctrlPr>
                                        <a:rPr lang="en-US" altLang="zh-CN" sz="2400" i="1" dirty="0">
                                          <a:ln w="10160">
                                            <a:solidFill>
                                              <a:srgbClr val="28498B"/>
                                            </a:solidFill>
                                            <a:prstDash val="solid"/>
                                          </a:ln>
                                          <a:solidFill>
                                            <a:srgbClr val="28498B"/>
                                          </a:solidFill>
                                          <a:latin typeface="Cambria Math"/>
                                          <a:ea typeface="Cambria Math"/>
                                        </a:rPr>
                                      </m:ctrlPr>
                                    </m:accPr>
                                    <m:e>
                                      <m:r>
                                        <a:rPr lang="en-US" altLang="zh-CN" sz="2400" i="1" dirty="0">
                                          <a:ln w="10160">
                                            <a:solidFill>
                                              <a:srgbClr val="28498B"/>
                                            </a:solidFill>
                                            <a:prstDash val="solid"/>
                                          </a:ln>
                                          <a:solidFill>
                                            <a:srgbClr val="28498B"/>
                                          </a:solidFill>
                                          <a:latin typeface="Cambria Math"/>
                                          <a:ea typeface="Cambria Math"/>
                                        </a:rPr>
                                        <m:t>𝑛</m:t>
                                      </m:r>
                                    </m:e>
                                  </m:acc>
                                </m:e>
                                <m:sub>
                                  <m:r>
                                    <a:rPr lang="en-US" altLang="zh-CN" sz="2400" b="0" i="1" dirty="0" smtClean="0">
                                      <a:ln w="10160">
                                        <a:solidFill>
                                          <a:srgbClr val="28498B"/>
                                        </a:solidFill>
                                        <a:prstDash val="solid"/>
                                      </a:ln>
                                      <a:solidFill>
                                        <a:srgbClr val="28498B"/>
                                      </a:solidFill>
                                      <a:latin typeface="Cambria Math"/>
                                      <a:ea typeface="Cambria Math"/>
                                    </a:rPr>
                                    <m:t>𝑘</m:t>
                                  </m:r>
                                </m:sub>
                              </m:sSub>
                              <m:r>
                                <a:rPr lang="en-US" altLang="zh-CN" sz="2400" i="1" dirty="0">
                                  <a:ln w="10160">
                                    <a:solidFill>
                                      <a:srgbClr val="28498B"/>
                                    </a:solidFill>
                                    <a:prstDash val="solid"/>
                                  </a:ln>
                                  <a:solidFill>
                                    <a:srgbClr val="28498B"/>
                                  </a:solidFill>
                                  <a:latin typeface="Cambria Math"/>
                                  <a:ea typeface="Cambria Math"/>
                                </a:rPr>
                                <m:t>)</m:t>
                              </m:r>
                            </m:num>
                            <m:den>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smtClean="0">
                                      <a:ln w="10160">
                                        <a:solidFill>
                                          <a:srgbClr val="28498B"/>
                                        </a:solidFill>
                                        <a:prstDash val="solid"/>
                                      </a:ln>
                                      <a:solidFill>
                                        <a:srgbClr val="28498B"/>
                                      </a:solidFill>
                                      <a:latin typeface="Cambria Math"/>
                                      <a:ea typeface="Cambria Math"/>
                                    </a:rPr>
                                    <m:t>𝛽</m:t>
                                  </m:r>
                                </m:e>
                              </m:acc>
                              <m:r>
                                <a:rPr lang="en-US" altLang="zh-CN" sz="2400" i="1" dirty="0">
                                  <a:ln w="10160">
                                    <a:solidFill>
                                      <a:srgbClr val="28498B"/>
                                    </a:solidFill>
                                    <a:prstDash val="solid"/>
                                  </a:ln>
                                  <a:solidFill>
                                    <a:srgbClr val="28498B"/>
                                  </a:solidFill>
                                  <a:latin typeface="Cambria Math"/>
                                  <a:ea typeface="Cambria Math"/>
                                </a:rPr>
                                <m:t>)</m:t>
                              </m:r>
                            </m:den>
                          </m:f>
                        </m:e>
                      </m:nary>
                    </m:oMath>
                  </m:oMathPara>
                </a14:m>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5110117"/>
              </a:xfrm>
              <a:prstGeom prst="rect">
                <a:avLst/>
              </a:prstGeom>
              <a:blipFill rotWithShape="1">
                <a:blip r:embed="rId4"/>
                <a:stretch>
                  <a:fillRect l="-1185" t="-238"/>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48918402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模型数学分析</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4539128"/>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结合这两个过程，可得整个模型的主题、词汇联合概率密度：</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𝑤</m:t>
                              </m:r>
                            </m:e>
                          </m:acc>
                          <m:r>
                            <a:rPr lang="en-US" altLang="zh-CN" sz="2400" b="0" i="1" dirty="0" smtClean="0">
                              <a:ln w="10160">
                                <a:solidFill>
                                  <a:srgbClr val="28498B"/>
                                </a:solidFill>
                                <a:prstDash val="solid"/>
                              </a:ln>
                              <a:solidFill>
                                <a:srgbClr val="28498B"/>
                              </a:solidFill>
                              <a:latin typeface="Cambria Math"/>
                            </a:rPr>
                            <m:t>, </m:t>
                          </m:r>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𝑧</m:t>
                              </m:r>
                            </m:e>
                          </m:acc>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𝛼</m:t>
                              </m:r>
                            </m:e>
                          </m:acc>
                          <m:r>
                            <a:rPr lang="en-US" altLang="zh-CN" sz="2400" b="0" i="1" dirty="0" smtClean="0">
                              <a:ln w="10160">
                                <a:solidFill>
                                  <a:srgbClr val="28498B"/>
                                </a:solidFill>
                                <a:prstDash val="solid"/>
                              </a:ln>
                              <a:solidFill>
                                <a:srgbClr val="28498B"/>
                              </a:solidFill>
                              <a:latin typeface="Cambria Math"/>
                            </a:rPr>
                            <m:t>,</m:t>
                          </m:r>
                          <m:acc>
                            <m:accPr>
                              <m:chr m:val="⃗"/>
                              <m:ctrlPr>
                                <a:rPr lang="en-US" altLang="zh-CN" sz="2400" b="0" i="1" dirty="0" smtClean="0">
                                  <a:ln w="10160">
                                    <a:solidFill>
                                      <a:srgbClr val="28498B"/>
                                    </a:solidFill>
                                    <a:prstDash val="solid"/>
                                  </a:ln>
                                  <a:solidFill>
                                    <a:srgbClr val="28498B"/>
                                  </a:solidFill>
                                  <a:latin typeface="Cambria Math"/>
                                </a:rPr>
                              </m:ctrlPr>
                            </m:accPr>
                            <m:e>
                              <m:r>
                                <a:rPr lang="zh-CN" altLang="en-US" sz="2400" b="0" i="1" dirty="0" smtClean="0">
                                  <a:ln w="10160">
                                    <a:solidFill>
                                      <a:srgbClr val="28498B"/>
                                    </a:solidFill>
                                    <a:prstDash val="solid"/>
                                  </a:ln>
                                  <a:solidFill>
                                    <a:srgbClr val="28498B"/>
                                  </a:solidFill>
                                  <a:latin typeface="Cambria Math"/>
                                </a:rPr>
                                <m:t>𝛽</m:t>
                              </m:r>
                            </m:e>
                          </m:acc>
                        </m:e>
                      </m:d>
                      <m:r>
                        <a:rPr lang="en-US" altLang="zh-CN" sz="2400" dirty="0">
                          <a:ln w="10160">
                            <a:solidFill>
                              <a:srgbClr val="28498B"/>
                            </a:solidFill>
                            <a:prstDash val="solid"/>
                          </a:ln>
                          <a:solidFill>
                            <a:srgbClr val="28498B"/>
                          </a:solidFill>
                          <a:latin typeface="Cambria Math"/>
                        </a:rPr>
                        <m:t>=</m:t>
                      </m:r>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𝑤</m:t>
                              </m:r>
                            </m:e>
                          </m:acc>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𝑧</m:t>
                              </m:r>
                            </m:e>
                          </m:acc>
                          <m:r>
                            <a:rPr lang="en-US" altLang="zh-CN" sz="2400" i="1" dirty="0">
                              <a:ln w="10160">
                                <a:solidFill>
                                  <a:srgbClr val="28498B"/>
                                </a:solidFill>
                                <a:prstDash val="solid"/>
                              </a:ln>
                              <a:solidFill>
                                <a:srgbClr val="28498B"/>
                              </a:solidFill>
                              <a:latin typeface="Cambria Math"/>
                            </a:rPr>
                            <m:t>,</m:t>
                          </m:r>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𝛽</m:t>
                              </m:r>
                            </m:e>
                          </m:acc>
                        </m:e>
                      </m:d>
                      <m:r>
                        <a:rPr lang="en-US" altLang="zh-CN" sz="2400" b="0" i="1" dirty="0" smtClean="0">
                          <a:ln w="10160">
                            <a:solidFill>
                              <a:srgbClr val="28498B"/>
                            </a:solidFill>
                            <a:prstDash val="solid"/>
                          </a:ln>
                          <a:solidFill>
                            <a:srgbClr val="28498B"/>
                          </a:solidFill>
                          <a:latin typeface="Cambria Math"/>
                        </a:rPr>
                        <m:t>∗</m:t>
                      </m:r>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𝑧</m:t>
                              </m:r>
                            </m:e>
                          </m:acc>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𝛼</m:t>
                              </m:r>
                            </m:e>
                          </m:acc>
                        </m:e>
                      </m:d>
                      <m:r>
                        <a:rPr lang="en-US" altLang="zh-CN" sz="2400" b="0" i="1" dirty="0" smtClean="0">
                          <a:ln w="10160">
                            <a:solidFill>
                              <a:srgbClr val="28498B"/>
                            </a:solidFill>
                            <a:prstDash val="solid"/>
                          </a:ln>
                          <a:solidFill>
                            <a:srgbClr val="28498B"/>
                          </a:solidFill>
                          <a:latin typeface="Cambria Math"/>
                        </a:rPr>
                        <m:t> =</m:t>
                      </m:r>
                      <m:nary>
                        <m:naryPr>
                          <m:chr m:val="∏"/>
                          <m:ctrlPr>
                            <a:rPr lang="en-US" altLang="zh-CN" sz="2400" b="0" i="1" dirty="0" smtClean="0">
                              <a:ln w="10160">
                                <a:solidFill>
                                  <a:srgbClr val="28498B"/>
                                </a:solidFill>
                                <a:prstDash val="solid"/>
                              </a:ln>
                              <a:solidFill>
                                <a:srgbClr val="28498B"/>
                              </a:solidFill>
                              <a:latin typeface="Cambria Math"/>
                            </a:rPr>
                          </m:ctrlPr>
                        </m:naryPr>
                        <m:sub>
                          <m:r>
                            <m:rPr>
                              <m:brk m:alnAt="23"/>
                            </m:rPr>
                            <a:rPr lang="en-US" altLang="zh-CN" sz="2400" b="0" i="1" dirty="0" smtClean="0">
                              <a:ln w="10160">
                                <a:solidFill>
                                  <a:srgbClr val="28498B"/>
                                </a:solidFill>
                                <a:prstDash val="solid"/>
                              </a:ln>
                              <a:solidFill>
                                <a:srgbClr val="28498B"/>
                              </a:solidFill>
                              <a:latin typeface="Cambria Math"/>
                            </a:rPr>
                            <m:t>𝑘</m:t>
                          </m:r>
                          <m:r>
                            <a:rPr lang="en-US" altLang="zh-CN" sz="2400" b="0" i="1" dirty="0" smtClean="0">
                              <a:ln w="10160">
                                <a:solidFill>
                                  <a:srgbClr val="28498B"/>
                                </a:solidFill>
                                <a:prstDash val="solid"/>
                              </a:ln>
                              <a:solidFill>
                                <a:srgbClr val="28498B"/>
                              </a:solidFill>
                              <a:latin typeface="Cambria Math"/>
                            </a:rPr>
                            <m:t>=1</m:t>
                          </m:r>
                        </m:sub>
                        <m:sup>
                          <m:r>
                            <a:rPr lang="en-US" altLang="zh-CN" sz="2400" b="0" i="1" dirty="0" smtClean="0">
                              <a:ln w="10160">
                                <a:solidFill>
                                  <a:srgbClr val="28498B"/>
                                </a:solidFill>
                                <a:prstDash val="solid"/>
                              </a:ln>
                              <a:solidFill>
                                <a:srgbClr val="28498B"/>
                              </a:solidFill>
                              <a:latin typeface="Cambria Math"/>
                            </a:rPr>
                            <m:t>𝐾</m:t>
                          </m:r>
                        </m:sup>
                        <m:e>
                          <m:f>
                            <m:fPr>
                              <m:ctrlPr>
                                <a:rPr lang="en-US" altLang="zh-CN" sz="2400" i="1" dirty="0" smtClean="0">
                                  <a:ln w="10160">
                                    <a:solidFill>
                                      <a:srgbClr val="28498B"/>
                                    </a:solidFill>
                                    <a:prstDash val="solid"/>
                                  </a:ln>
                                  <a:solidFill>
                                    <a:srgbClr val="28498B"/>
                                  </a:solidFill>
                                  <a:latin typeface="Cambria Math"/>
                                </a:rPr>
                              </m:ctrlPr>
                            </m:fPr>
                            <m:num>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smtClean="0">
                                      <a:ln w="10160">
                                        <a:solidFill>
                                          <a:srgbClr val="28498B"/>
                                        </a:solidFill>
                                        <a:prstDash val="solid"/>
                                      </a:ln>
                                      <a:solidFill>
                                        <a:srgbClr val="28498B"/>
                                      </a:solidFill>
                                      <a:latin typeface="Cambria Math"/>
                                      <a:ea typeface="Cambria Math"/>
                                    </a:rPr>
                                    <m:t>𝛽</m:t>
                                  </m:r>
                                </m:e>
                              </m:acc>
                              <m:r>
                                <a:rPr lang="en-US" altLang="zh-CN" sz="2400" i="1" dirty="0">
                                  <a:ln w="10160">
                                    <a:solidFill>
                                      <a:srgbClr val="28498B"/>
                                    </a:solidFill>
                                    <a:prstDash val="solid"/>
                                  </a:ln>
                                  <a:solidFill>
                                    <a:srgbClr val="28498B"/>
                                  </a:solidFill>
                                  <a:latin typeface="Cambria Math"/>
                                  <a:ea typeface="Cambria Math"/>
                                </a:rPr>
                                <m:t>+</m:t>
                              </m:r>
                              <m:sSub>
                                <m:sSubPr>
                                  <m:ctrlPr>
                                    <a:rPr lang="en-US" altLang="zh-CN" sz="2400" i="1" dirty="0">
                                      <a:ln w="10160">
                                        <a:solidFill>
                                          <a:srgbClr val="28498B"/>
                                        </a:solidFill>
                                        <a:prstDash val="solid"/>
                                      </a:ln>
                                      <a:solidFill>
                                        <a:srgbClr val="28498B"/>
                                      </a:solidFill>
                                      <a:latin typeface="Cambria Math"/>
                                      <a:ea typeface="Cambria Math"/>
                                    </a:rPr>
                                  </m:ctrlPr>
                                </m:sSubPr>
                                <m:e>
                                  <m:acc>
                                    <m:accPr>
                                      <m:chr m:val="⃗"/>
                                      <m:ctrlPr>
                                        <a:rPr lang="en-US" altLang="zh-CN" sz="2400" i="1" dirty="0">
                                          <a:ln w="10160">
                                            <a:solidFill>
                                              <a:srgbClr val="28498B"/>
                                            </a:solidFill>
                                            <a:prstDash val="solid"/>
                                          </a:ln>
                                          <a:solidFill>
                                            <a:srgbClr val="28498B"/>
                                          </a:solidFill>
                                          <a:latin typeface="Cambria Math"/>
                                          <a:ea typeface="Cambria Math"/>
                                        </a:rPr>
                                      </m:ctrlPr>
                                    </m:accPr>
                                    <m:e>
                                      <m:r>
                                        <a:rPr lang="en-US" altLang="zh-CN" sz="2400" i="1" dirty="0">
                                          <a:ln w="10160">
                                            <a:solidFill>
                                              <a:srgbClr val="28498B"/>
                                            </a:solidFill>
                                            <a:prstDash val="solid"/>
                                          </a:ln>
                                          <a:solidFill>
                                            <a:srgbClr val="28498B"/>
                                          </a:solidFill>
                                          <a:latin typeface="Cambria Math"/>
                                          <a:ea typeface="Cambria Math"/>
                                        </a:rPr>
                                        <m:t>𝑛</m:t>
                                      </m:r>
                                    </m:e>
                                  </m:acc>
                                </m:e>
                                <m:sub>
                                  <m:r>
                                    <a:rPr lang="en-US" altLang="zh-CN" sz="2400" b="0" i="1" dirty="0" smtClean="0">
                                      <a:ln w="10160">
                                        <a:solidFill>
                                          <a:srgbClr val="28498B"/>
                                        </a:solidFill>
                                        <a:prstDash val="solid"/>
                                      </a:ln>
                                      <a:solidFill>
                                        <a:srgbClr val="28498B"/>
                                      </a:solidFill>
                                      <a:latin typeface="Cambria Math"/>
                                      <a:ea typeface="Cambria Math"/>
                                    </a:rPr>
                                    <m:t>𝑘</m:t>
                                  </m:r>
                                </m:sub>
                              </m:sSub>
                              <m:r>
                                <a:rPr lang="en-US" altLang="zh-CN" sz="2400" i="1" dirty="0">
                                  <a:ln w="10160">
                                    <a:solidFill>
                                      <a:srgbClr val="28498B"/>
                                    </a:solidFill>
                                    <a:prstDash val="solid"/>
                                  </a:ln>
                                  <a:solidFill>
                                    <a:srgbClr val="28498B"/>
                                  </a:solidFill>
                                  <a:latin typeface="Cambria Math"/>
                                  <a:ea typeface="Cambria Math"/>
                                </a:rPr>
                                <m:t>)</m:t>
                              </m:r>
                            </m:num>
                            <m:den>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smtClean="0">
                                      <a:ln w="10160">
                                        <a:solidFill>
                                          <a:srgbClr val="28498B"/>
                                        </a:solidFill>
                                        <a:prstDash val="solid"/>
                                      </a:ln>
                                      <a:solidFill>
                                        <a:srgbClr val="28498B"/>
                                      </a:solidFill>
                                      <a:latin typeface="Cambria Math"/>
                                      <a:ea typeface="Cambria Math"/>
                                    </a:rPr>
                                    <m:t>𝛽</m:t>
                                  </m:r>
                                </m:e>
                              </m:acc>
                              <m:r>
                                <a:rPr lang="en-US" altLang="zh-CN" sz="2400" i="1" dirty="0">
                                  <a:ln w="10160">
                                    <a:solidFill>
                                      <a:srgbClr val="28498B"/>
                                    </a:solidFill>
                                    <a:prstDash val="solid"/>
                                  </a:ln>
                                  <a:solidFill>
                                    <a:srgbClr val="28498B"/>
                                  </a:solidFill>
                                  <a:latin typeface="Cambria Math"/>
                                  <a:ea typeface="Cambria Math"/>
                                </a:rPr>
                                <m:t>)</m:t>
                              </m:r>
                            </m:den>
                          </m:f>
                        </m:e>
                      </m:nary>
                      <m:nary>
                        <m:naryPr>
                          <m:chr m:val="∏"/>
                          <m:ctrlPr>
                            <a:rPr lang="en-US" altLang="zh-CN" sz="2400" i="1" dirty="0">
                              <a:ln w="10160">
                                <a:solidFill>
                                  <a:srgbClr val="28498B"/>
                                </a:solidFill>
                                <a:prstDash val="solid"/>
                              </a:ln>
                              <a:solidFill>
                                <a:srgbClr val="28498B"/>
                              </a:solidFill>
                              <a:latin typeface="Cambria Math"/>
                            </a:rPr>
                          </m:ctrlPr>
                        </m:naryPr>
                        <m:sub>
                          <m:r>
                            <m:rPr>
                              <m:brk m:alnAt="23"/>
                            </m:rPr>
                            <a:rPr lang="en-US" altLang="zh-CN" sz="2400" i="1" dirty="0">
                              <a:ln w="10160">
                                <a:solidFill>
                                  <a:srgbClr val="28498B"/>
                                </a:solidFill>
                                <a:prstDash val="solid"/>
                              </a:ln>
                              <a:solidFill>
                                <a:srgbClr val="28498B"/>
                              </a:solidFill>
                              <a:latin typeface="Cambria Math"/>
                            </a:rPr>
                            <m:t>𝑚</m:t>
                          </m:r>
                          <m:r>
                            <a:rPr lang="en-US" altLang="zh-CN" sz="2400" i="1" dirty="0">
                              <a:ln w="10160">
                                <a:solidFill>
                                  <a:srgbClr val="28498B"/>
                                </a:solidFill>
                                <a:prstDash val="solid"/>
                              </a:ln>
                              <a:solidFill>
                                <a:srgbClr val="28498B"/>
                              </a:solidFill>
                              <a:latin typeface="Cambria Math"/>
                            </a:rPr>
                            <m:t>=1</m:t>
                          </m:r>
                        </m:sub>
                        <m:sup>
                          <m:r>
                            <a:rPr lang="en-US" altLang="zh-CN" sz="2400" i="1" dirty="0">
                              <a:ln w="10160">
                                <a:solidFill>
                                  <a:srgbClr val="28498B"/>
                                </a:solidFill>
                                <a:prstDash val="solid"/>
                              </a:ln>
                              <a:solidFill>
                                <a:srgbClr val="28498B"/>
                              </a:solidFill>
                              <a:latin typeface="Cambria Math"/>
                            </a:rPr>
                            <m:t>𝑀</m:t>
                          </m:r>
                        </m:sup>
                        <m:e>
                          <m:f>
                            <m:fPr>
                              <m:ctrlPr>
                                <a:rPr lang="en-US" altLang="zh-CN" sz="2400" i="1" dirty="0">
                                  <a:ln w="10160">
                                    <a:solidFill>
                                      <a:srgbClr val="28498B"/>
                                    </a:solidFill>
                                    <a:prstDash val="solid"/>
                                  </a:ln>
                                  <a:solidFill>
                                    <a:srgbClr val="28498B"/>
                                  </a:solidFill>
                                  <a:latin typeface="Cambria Math"/>
                                </a:rPr>
                              </m:ctrlPr>
                            </m:fPr>
                            <m:num>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𝛼</m:t>
                                  </m:r>
                                </m:e>
                              </m:acc>
                              <m:r>
                                <a:rPr lang="en-US" altLang="zh-CN" sz="2400" i="1" dirty="0">
                                  <a:ln w="10160">
                                    <a:solidFill>
                                      <a:srgbClr val="28498B"/>
                                    </a:solidFill>
                                    <a:prstDash val="solid"/>
                                  </a:ln>
                                  <a:solidFill>
                                    <a:srgbClr val="28498B"/>
                                  </a:solidFill>
                                  <a:latin typeface="Cambria Math"/>
                                  <a:ea typeface="Cambria Math"/>
                                </a:rPr>
                                <m:t>+</m:t>
                              </m:r>
                              <m:sSub>
                                <m:sSubPr>
                                  <m:ctrlPr>
                                    <a:rPr lang="en-US" altLang="zh-CN" sz="2400" i="1" dirty="0">
                                      <a:ln w="10160">
                                        <a:solidFill>
                                          <a:srgbClr val="28498B"/>
                                        </a:solidFill>
                                        <a:prstDash val="solid"/>
                                      </a:ln>
                                      <a:solidFill>
                                        <a:srgbClr val="28498B"/>
                                      </a:solidFill>
                                      <a:latin typeface="Cambria Math"/>
                                      <a:ea typeface="Cambria Math"/>
                                    </a:rPr>
                                  </m:ctrlPr>
                                </m:sSubPr>
                                <m:e>
                                  <m:acc>
                                    <m:accPr>
                                      <m:chr m:val="⃗"/>
                                      <m:ctrlPr>
                                        <a:rPr lang="en-US" altLang="zh-CN" sz="2400" i="1" dirty="0">
                                          <a:ln w="10160">
                                            <a:solidFill>
                                              <a:srgbClr val="28498B"/>
                                            </a:solidFill>
                                            <a:prstDash val="solid"/>
                                          </a:ln>
                                          <a:solidFill>
                                            <a:srgbClr val="28498B"/>
                                          </a:solidFill>
                                          <a:latin typeface="Cambria Math"/>
                                          <a:ea typeface="Cambria Math"/>
                                        </a:rPr>
                                      </m:ctrlPr>
                                    </m:accPr>
                                    <m:e>
                                      <m:r>
                                        <a:rPr lang="en-US" altLang="zh-CN" sz="2400" i="1" dirty="0">
                                          <a:ln w="10160">
                                            <a:solidFill>
                                              <a:srgbClr val="28498B"/>
                                            </a:solidFill>
                                            <a:prstDash val="solid"/>
                                          </a:ln>
                                          <a:solidFill>
                                            <a:srgbClr val="28498B"/>
                                          </a:solidFill>
                                          <a:latin typeface="Cambria Math"/>
                                          <a:ea typeface="Cambria Math"/>
                                        </a:rPr>
                                        <m:t>𝑛𝑛</m:t>
                                      </m:r>
                                    </m:e>
                                  </m:acc>
                                </m:e>
                                <m:sub>
                                  <m:r>
                                    <a:rPr lang="en-US" altLang="zh-CN" sz="2400" i="1" dirty="0">
                                      <a:ln w="10160">
                                        <a:solidFill>
                                          <a:srgbClr val="28498B"/>
                                        </a:solidFill>
                                        <a:prstDash val="solid"/>
                                      </a:ln>
                                      <a:solidFill>
                                        <a:srgbClr val="28498B"/>
                                      </a:solidFill>
                                      <a:latin typeface="Cambria Math"/>
                                      <a:ea typeface="Cambria Math"/>
                                    </a:rPr>
                                    <m:t>𝑚</m:t>
                                  </m:r>
                                </m:sub>
                              </m:sSub>
                              <m:r>
                                <a:rPr lang="en-US" altLang="zh-CN" sz="2400" i="1" dirty="0">
                                  <a:ln w="10160">
                                    <a:solidFill>
                                      <a:srgbClr val="28498B"/>
                                    </a:solidFill>
                                    <a:prstDash val="solid"/>
                                  </a:ln>
                                  <a:solidFill>
                                    <a:srgbClr val="28498B"/>
                                  </a:solidFill>
                                  <a:latin typeface="Cambria Math"/>
                                  <a:ea typeface="Cambria Math"/>
                                </a:rPr>
                                <m:t>)</m:t>
                              </m:r>
                            </m:num>
                            <m:den>
                              <m:r>
                                <a:rPr lang="en-US" altLang="zh-CN" sz="2400" i="1" dirty="0">
                                  <a:ln w="10160">
                                    <a:solidFill>
                                      <a:srgbClr val="28498B"/>
                                    </a:solidFill>
                                    <a:prstDash val="solid"/>
                                  </a:ln>
                                  <a:solidFill>
                                    <a:srgbClr val="28498B"/>
                                  </a:solidFill>
                                  <a:latin typeface="Cambria Math"/>
                                  <a:ea typeface="Cambria Math"/>
                                </a:rPr>
                                <m:t>∆(</m:t>
                              </m:r>
                              <m:acc>
                                <m:accPr>
                                  <m:chr m:val="⃗"/>
                                  <m:ctrlPr>
                                    <a:rPr lang="en-US" altLang="zh-CN" sz="2400" i="1" dirty="0">
                                      <a:ln w="10160">
                                        <a:solidFill>
                                          <a:srgbClr val="28498B"/>
                                        </a:solidFill>
                                        <a:prstDash val="solid"/>
                                      </a:ln>
                                      <a:solidFill>
                                        <a:srgbClr val="28498B"/>
                                      </a:solidFill>
                                      <a:latin typeface="Cambria Math"/>
                                      <a:ea typeface="Cambria Math"/>
                                    </a:rPr>
                                  </m:ctrlPr>
                                </m:accPr>
                                <m:e>
                                  <m:r>
                                    <a:rPr lang="zh-CN" altLang="en-US" sz="2400" i="1" dirty="0">
                                      <a:ln w="10160">
                                        <a:solidFill>
                                          <a:srgbClr val="28498B"/>
                                        </a:solidFill>
                                        <a:prstDash val="solid"/>
                                      </a:ln>
                                      <a:solidFill>
                                        <a:srgbClr val="28498B"/>
                                      </a:solidFill>
                                      <a:latin typeface="Cambria Math"/>
                                      <a:ea typeface="Cambria Math"/>
                                    </a:rPr>
                                    <m:t>𝛼</m:t>
                                  </m:r>
                                </m:e>
                              </m:acc>
                              <m:r>
                                <a:rPr lang="en-US" altLang="zh-CN" sz="2400" i="1" dirty="0">
                                  <a:ln w="10160">
                                    <a:solidFill>
                                      <a:srgbClr val="28498B"/>
                                    </a:solidFill>
                                    <a:prstDash val="solid"/>
                                  </a:ln>
                                  <a:solidFill>
                                    <a:srgbClr val="28498B"/>
                                  </a:solidFill>
                                  <a:latin typeface="Cambria Math"/>
                                  <a:ea typeface="Cambria Math"/>
                                </a:rPr>
                                <m:t>)</m:t>
                              </m:r>
                            </m:den>
                          </m:f>
                        </m:e>
                      </m:nary>
                    </m:oMath>
                  </m:oMathPara>
                </a14:m>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zh-CN" altLang="en-US" sz="2400" dirty="0">
                    <a:ln w="10160">
                      <a:solidFill>
                        <a:srgbClr val="28498B"/>
                      </a:solidFill>
                      <a:prstDash val="solid"/>
                    </a:ln>
                    <a:solidFill>
                      <a:srgbClr val="28498B"/>
                    </a:solidFill>
                  </a:rPr>
                  <a:t>通过这个联合概率分布的随机样本的生成，可以模拟这个联合概率分布的整个生成。这整个过程可以采用</a:t>
                </a:r>
                <a:r>
                  <a:rPr lang="zh-CN" altLang="en-US" sz="2400" dirty="0">
                    <a:ln w="10160">
                      <a:solidFill>
                        <a:srgbClr val="FF0000"/>
                      </a:solidFill>
                      <a:prstDash val="solid"/>
                    </a:ln>
                    <a:solidFill>
                      <a:srgbClr val="FF0000"/>
                    </a:solidFill>
                  </a:rPr>
                  <a:t>马尔科夫链蒙特卡罗</a:t>
                </a:r>
                <a:r>
                  <a:rPr lang="en-US" altLang="zh-CN" sz="2400" dirty="0">
                    <a:ln w="10160">
                      <a:solidFill>
                        <a:srgbClr val="FF0000"/>
                      </a:solidFill>
                      <a:prstDash val="solid"/>
                    </a:ln>
                    <a:solidFill>
                      <a:srgbClr val="FF0000"/>
                    </a:solidFill>
                  </a:rPr>
                  <a:t>(MCMC, Markov Chain Monte Carlo)</a:t>
                </a:r>
                <a:r>
                  <a:rPr lang="zh-CN" altLang="en-US" sz="2400" dirty="0">
                    <a:ln w="10160">
                      <a:solidFill>
                        <a:srgbClr val="FF0000"/>
                      </a:solidFill>
                      <a:prstDash val="solid"/>
                    </a:ln>
                    <a:solidFill>
                      <a:srgbClr val="FF0000"/>
                    </a:solidFill>
                  </a:rPr>
                  <a:t>采样算法</a:t>
                </a:r>
                <a:r>
                  <a:rPr lang="en-US" altLang="zh-CN" sz="2400" dirty="0" smtClean="0">
                    <a:ln w="10160">
                      <a:solidFill>
                        <a:srgbClr val="28498B"/>
                      </a:solidFill>
                      <a:prstDash val="solid"/>
                    </a:ln>
                    <a:solidFill>
                      <a:srgbClr val="28498B"/>
                    </a:solidFill>
                  </a:rPr>
                  <a:t>[</a:t>
                </a:r>
                <a:r>
                  <a:rPr lang="en-US" altLang="zh-CN" sz="2400" dirty="0">
                    <a:ln w="10160">
                      <a:solidFill>
                        <a:srgbClr val="28498B"/>
                      </a:solidFill>
                      <a:prstDash val="solid"/>
                    </a:ln>
                    <a:solidFill>
                      <a:srgbClr val="28498B"/>
                    </a:solidFill>
                  </a:rPr>
                  <a:t>3</a:t>
                </a:r>
                <a:r>
                  <a:rPr lang="en-US" altLang="zh-CN" sz="2400" dirty="0" smtClean="0">
                    <a:ln w="10160">
                      <a:solidFill>
                        <a:srgbClr val="28498B"/>
                      </a:solidFill>
                      <a:prstDash val="solid"/>
                    </a:ln>
                    <a:solidFill>
                      <a:srgbClr val="28498B"/>
                    </a:solidFill>
                  </a:rPr>
                  <a:t>]</a:t>
                </a:r>
                <a:r>
                  <a:rPr lang="zh-CN" altLang="en-US" sz="2400" dirty="0">
                    <a:ln w="10160">
                      <a:solidFill>
                        <a:srgbClr val="28498B"/>
                      </a:solidFill>
                      <a:prstDash val="solid"/>
                    </a:ln>
                    <a:solidFill>
                      <a:srgbClr val="28498B"/>
                    </a:solidFill>
                  </a:rPr>
                  <a:t>来完成。</a:t>
                </a:r>
                <a:endParaRPr lang="en-US" altLang="zh-CN" sz="2400" dirty="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4539128"/>
              </a:xfrm>
              <a:prstGeom prst="rect">
                <a:avLst/>
              </a:prstGeom>
              <a:blipFill rotWithShape="1">
                <a:blip r:embed="rId4"/>
                <a:stretch>
                  <a:fillRect l="-1185" t="-1477" r="-3333"/>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5155259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296594" y="1630363"/>
            <a:ext cx="8233542" cy="3046988"/>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在</a:t>
            </a:r>
            <a:r>
              <a:rPr lang="en-US" altLang="zh-CN" sz="2400" dirty="0" smtClean="0">
                <a:ln w="10160">
                  <a:solidFill>
                    <a:srgbClr val="28498B"/>
                  </a:solidFill>
                  <a:prstDash val="solid"/>
                </a:ln>
                <a:solidFill>
                  <a:srgbClr val="28498B"/>
                </a:solidFill>
              </a:rPr>
              <a:t>MCMC</a:t>
            </a:r>
            <a:r>
              <a:rPr lang="zh-CN" altLang="en-US" sz="2400" dirty="0" smtClean="0">
                <a:ln w="10160">
                  <a:solidFill>
                    <a:srgbClr val="28498B"/>
                  </a:solidFill>
                  <a:prstDash val="solid"/>
                </a:ln>
                <a:solidFill>
                  <a:srgbClr val="28498B"/>
                </a:solidFill>
              </a:rPr>
              <a:t>算法中，为了使马尔科夫链收敛到平稳分布，通常采用</a:t>
            </a:r>
            <a:r>
              <a:rPr lang="en-US" altLang="zh-CN" sz="2400" dirty="0" smtClean="0">
                <a:ln w="10160">
                  <a:solidFill>
                    <a:srgbClr val="FF0000"/>
                  </a:solidFill>
                  <a:prstDash val="solid"/>
                </a:ln>
                <a:solidFill>
                  <a:srgbClr val="FF0000"/>
                </a:solidFill>
              </a:rPr>
              <a:t>Gibbs Sampling</a:t>
            </a:r>
            <a:r>
              <a:rPr lang="zh-CN" altLang="en-US" sz="2400" dirty="0" smtClean="0">
                <a:ln w="10160">
                  <a:solidFill>
                    <a:srgbClr val="FF0000"/>
                  </a:solidFill>
                  <a:prstDash val="solid"/>
                </a:ln>
                <a:solidFill>
                  <a:srgbClr val="FF0000"/>
                </a:solidFill>
              </a:rPr>
              <a:t>算法</a:t>
            </a:r>
            <a:r>
              <a:rPr lang="en-US" altLang="zh-CN" sz="2400" dirty="0" smtClean="0">
                <a:ln w="10160">
                  <a:solidFill>
                    <a:srgbClr val="28498B"/>
                  </a:solidFill>
                  <a:prstDash val="solid"/>
                </a:ln>
                <a:solidFill>
                  <a:srgbClr val="28498B"/>
                </a:solidFill>
              </a:rPr>
              <a:t>[4]</a:t>
            </a:r>
            <a:r>
              <a:rPr lang="zh-CN" altLang="en-US" sz="2400" dirty="0" smtClean="0">
                <a:ln w="10160">
                  <a:solidFill>
                    <a:srgbClr val="28498B"/>
                  </a:solidFill>
                  <a:prstDash val="solid"/>
                </a:ln>
                <a:solidFill>
                  <a:srgbClr val="28498B"/>
                </a:solidFill>
              </a:rPr>
              <a:t>。</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Gibbs Sampling</a:t>
            </a:r>
            <a:r>
              <a:rPr lang="zh-CN" altLang="en-US" sz="2400" dirty="0" smtClean="0">
                <a:ln w="10160">
                  <a:solidFill>
                    <a:srgbClr val="28498B"/>
                  </a:solidFill>
                  <a:prstDash val="solid"/>
                </a:ln>
                <a:solidFill>
                  <a:srgbClr val="28498B"/>
                </a:solidFill>
              </a:rPr>
              <a:t>算法是</a:t>
            </a:r>
            <a:r>
              <a:rPr lang="en-US" altLang="zh-CN" sz="2400" dirty="0" smtClean="0">
                <a:ln w="10160">
                  <a:solidFill>
                    <a:srgbClr val="28498B"/>
                  </a:solidFill>
                  <a:prstDash val="solid"/>
                </a:ln>
                <a:solidFill>
                  <a:srgbClr val="28498B"/>
                </a:solidFill>
              </a:rPr>
              <a:t>MCMC</a:t>
            </a:r>
            <a:r>
              <a:rPr lang="zh-CN" altLang="en-US" sz="2400" dirty="0" smtClean="0">
                <a:ln w="10160">
                  <a:solidFill>
                    <a:srgbClr val="28498B"/>
                  </a:solidFill>
                  <a:prstDash val="solid"/>
                </a:ln>
                <a:solidFill>
                  <a:srgbClr val="28498B"/>
                </a:solidFill>
              </a:rPr>
              <a:t>系列算法中的重要组成部分。</a:t>
            </a:r>
            <a:r>
              <a:rPr lang="en-US" altLang="zh-CN" sz="2400" dirty="0" smtClean="0">
                <a:ln w="10160">
                  <a:solidFill>
                    <a:srgbClr val="28498B"/>
                  </a:solidFill>
                  <a:prstDash val="solid"/>
                </a:ln>
                <a:solidFill>
                  <a:srgbClr val="28498B"/>
                </a:solidFill>
              </a:rPr>
              <a:t>Gibbs Sampling</a:t>
            </a:r>
            <a:r>
              <a:rPr lang="zh-CN" altLang="en-US" sz="2400" dirty="0" smtClean="0">
                <a:ln w="10160">
                  <a:solidFill>
                    <a:srgbClr val="28498B"/>
                  </a:solidFill>
                  <a:prstDash val="solid"/>
                </a:ln>
                <a:solidFill>
                  <a:srgbClr val="28498B"/>
                </a:solidFill>
              </a:rPr>
              <a:t>每次选取概率向量的一个维度，根据给定的其他维度的变量值来采样当前维度的值。不断迭代，直至收敛。</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p:txBody>
      </p:sp>
    </p:spTree>
    <p:extLst>
      <p:ext uri="{BB962C8B-B14F-4D97-AF65-F5344CB8AC3E}">
        <p14:creationId xmlns:p14="http://schemas.microsoft.com/office/powerpoint/2010/main" val="380574050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4539641"/>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在训练的情景下，对于待学习的</a:t>
                </a:r>
                <a:r>
                  <a:rPr lang="en-US" altLang="zh-CN" sz="2400" dirty="0" smtClean="0">
                    <a:ln w="10160">
                      <a:solidFill>
                        <a:srgbClr val="28498B"/>
                      </a:solidFill>
                      <a:prstDash val="solid"/>
                    </a:ln>
                    <a:solidFill>
                      <a:srgbClr val="28498B"/>
                    </a:solidFill>
                  </a:rPr>
                  <a:t>M</a:t>
                </a:r>
                <a:r>
                  <a:rPr lang="zh-CN" altLang="en-US" sz="2400" dirty="0" smtClean="0">
                    <a:ln w="10160">
                      <a:solidFill>
                        <a:srgbClr val="28498B"/>
                      </a:solidFill>
                      <a:prstDash val="solid"/>
                    </a:ln>
                    <a:solidFill>
                      <a:srgbClr val="28498B"/>
                    </a:solidFill>
                  </a:rPr>
                  <a:t>篇文档，总共的主题个数</a:t>
                </a:r>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是定的，文档关于主题的分布，主题关于词汇的分布是未知的，是我们要学习的模型参数。</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因此，在学习的初始状态下，随机地给每个文本中的每个单词分配一个主题</a:t>
                </a:r>
                <a14:m>
                  <m:oMath xmlns:m="http://schemas.openxmlformats.org/officeDocument/2006/math">
                    <m:sSup>
                      <m:sSupPr>
                        <m:ctrlPr>
                          <a:rPr lang="en-US" altLang="zh-CN" sz="2400" i="1" smtClean="0">
                            <a:ln w="10160">
                              <a:solidFill>
                                <a:srgbClr val="28498B"/>
                              </a:solidFill>
                              <a:prstDash val="solid"/>
                            </a:ln>
                            <a:solidFill>
                              <a:srgbClr val="28498B"/>
                            </a:solidFill>
                            <a:latin typeface="Cambria Math"/>
                          </a:rPr>
                        </m:ctrlPr>
                      </m:sSupPr>
                      <m:e>
                        <m:r>
                          <a:rPr lang="en-US" altLang="zh-CN" sz="2400" b="0" i="1" smtClean="0">
                            <a:ln w="10160">
                              <a:solidFill>
                                <a:srgbClr val="28498B"/>
                              </a:solidFill>
                              <a:prstDash val="solid"/>
                            </a:ln>
                            <a:solidFill>
                              <a:srgbClr val="28498B"/>
                            </a:solidFill>
                            <a:latin typeface="Cambria Math"/>
                          </a:rPr>
                          <m:t>𝑧</m:t>
                        </m:r>
                      </m:e>
                      <m:sup>
                        <m:r>
                          <a:rPr lang="en-US" altLang="zh-CN" sz="2400" b="0" i="1" smtClean="0">
                            <a:ln w="10160">
                              <a:solidFill>
                                <a:srgbClr val="28498B"/>
                              </a:solidFill>
                              <a:prstDash val="solid"/>
                            </a:ln>
                            <a:solidFill>
                              <a:srgbClr val="28498B"/>
                            </a:solidFill>
                            <a:latin typeface="Cambria Math"/>
                          </a:rPr>
                          <m:t>(0)</m:t>
                        </m:r>
                      </m:sup>
                    </m:sSup>
                  </m:oMath>
                </a14:m>
                <a:r>
                  <a:rPr lang="zh-CN" altLang="en-US" sz="2400" dirty="0" smtClean="0">
                    <a:ln w="10160">
                      <a:solidFill>
                        <a:srgbClr val="28498B"/>
                      </a:solidFill>
                      <a:prstDash val="solid"/>
                    </a:ln>
                    <a:solidFill>
                      <a:srgbClr val="28498B"/>
                    </a:solidFill>
                  </a:rPr>
                  <a:t>，然后统计这</a:t>
                </a:r>
                <a:r>
                  <a:rPr lang="zh-CN" altLang="en-US" sz="2400" dirty="0" smtClean="0">
                    <a:ln w="10160">
                      <a:solidFill>
                        <a:srgbClr val="FF0000"/>
                      </a:solidFill>
                      <a:prstDash val="solid"/>
                    </a:ln>
                    <a:solidFill>
                      <a:srgbClr val="FF0000"/>
                    </a:solidFill>
                  </a:rPr>
                  <a:t>每一个主题下每一个单词出现的频数</a:t>
                </a:r>
                <a:r>
                  <a:rPr lang="zh-CN" altLang="en-US" sz="2400" dirty="0" smtClean="0">
                    <a:ln w="10160">
                      <a:solidFill>
                        <a:srgbClr val="28498B"/>
                      </a:solidFill>
                      <a:prstDash val="solid"/>
                    </a:ln>
                    <a:solidFill>
                      <a:srgbClr val="28498B"/>
                    </a:solidFill>
                  </a:rPr>
                  <a:t>，同时统计</a:t>
                </a:r>
                <a:r>
                  <a:rPr lang="zh-CN" altLang="en-US" sz="2400" dirty="0" smtClean="0">
                    <a:ln w="10160">
                      <a:solidFill>
                        <a:srgbClr val="FF0000"/>
                      </a:solidFill>
                      <a:prstDash val="solid"/>
                    </a:ln>
                    <a:solidFill>
                      <a:srgbClr val="FF0000"/>
                    </a:solidFill>
                  </a:rPr>
                  <a:t>每一篇文档中出现的每一个主题中的词汇的数量</a:t>
                </a:r>
                <a:r>
                  <a:rPr lang="zh-CN" altLang="en-US" sz="2400" dirty="0" smtClean="0">
                    <a:ln w="10160">
                      <a:solidFill>
                        <a:srgbClr val="28498B"/>
                      </a:solidFill>
                      <a:prstDash val="solid"/>
                    </a:ln>
                    <a:solidFill>
                      <a:srgbClr val="28498B"/>
                    </a:solidFill>
                  </a:rPr>
                  <a:t>。</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根据</a:t>
                </a:r>
                <a:r>
                  <a:rPr lang="en-US" altLang="zh-CN" sz="2400" dirty="0" smtClean="0">
                    <a:ln w="10160">
                      <a:solidFill>
                        <a:srgbClr val="28498B"/>
                      </a:solidFill>
                      <a:prstDash val="solid"/>
                    </a:ln>
                    <a:solidFill>
                      <a:srgbClr val="28498B"/>
                    </a:solidFill>
                  </a:rPr>
                  <a:t>Gibbs Sampling</a:t>
                </a:r>
                <a:r>
                  <a:rPr lang="zh-CN" altLang="en-US" sz="2400" dirty="0" smtClean="0">
                    <a:ln w="10160">
                      <a:solidFill>
                        <a:srgbClr val="28498B"/>
                      </a:solidFill>
                      <a:prstDash val="solid"/>
                    </a:ln>
                    <a:solidFill>
                      <a:srgbClr val="28498B"/>
                    </a:solidFill>
                  </a:rPr>
                  <a:t>，每一轮计算</a:t>
                </a:r>
                <a14:m>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b="0" i="1" dirty="0" smtClean="0">
                            <a:ln w="10160">
                              <a:solidFill>
                                <a:srgbClr val="28498B"/>
                              </a:solidFill>
                              <a:prstDash val="solid"/>
                            </a:ln>
                            <a:solidFill>
                              <a:srgbClr val="28498B"/>
                            </a:solidFill>
                            <a:latin typeface="Cambria Math"/>
                          </a:rPr>
                        </m:ctrlPr>
                      </m:dPr>
                      <m:e>
                        <m:sSub>
                          <m:sSubPr>
                            <m:ctrlPr>
                              <a:rPr lang="en-US" altLang="zh-CN" sz="2400" b="0" i="1" dirty="0" smtClean="0">
                                <a:ln w="10160">
                                  <a:solidFill>
                                    <a:srgbClr val="28498B"/>
                                  </a:solidFill>
                                  <a:prstDash val="solid"/>
                                </a:ln>
                                <a:solidFill>
                                  <a:srgbClr val="28498B"/>
                                </a:solidFill>
                                <a:latin typeface="Cambria Math"/>
                              </a:rPr>
                            </m:ctrlPr>
                          </m:sSubPr>
                          <m:e>
                            <m:r>
                              <a:rPr lang="en-US" altLang="zh-CN" sz="2400" b="0" i="1" dirty="0" smtClean="0">
                                <a:ln w="10160">
                                  <a:solidFill>
                                    <a:srgbClr val="28498B"/>
                                  </a:solidFill>
                                  <a:prstDash val="solid"/>
                                </a:ln>
                                <a:solidFill>
                                  <a:srgbClr val="28498B"/>
                                </a:solidFill>
                                <a:latin typeface="Cambria Math"/>
                              </a:rPr>
                              <m:t>𝑧</m:t>
                            </m:r>
                          </m:e>
                          <m:sub>
                            <m:r>
                              <a:rPr lang="en-US" altLang="zh-CN" sz="2400" b="0" i="1" dirty="0" smtClean="0">
                                <a:ln w="10160">
                                  <a:solidFill>
                                    <a:srgbClr val="28498B"/>
                                  </a:solidFill>
                                  <a:prstDash val="solid"/>
                                </a:ln>
                                <a:solidFill>
                                  <a:srgbClr val="28498B"/>
                                </a:solidFill>
                                <a:latin typeface="Cambria Math"/>
                              </a:rPr>
                              <m:t>𝑖</m:t>
                            </m:r>
                          </m:sub>
                        </m:sSub>
                      </m:e>
                      <m:e>
                        <m:sSub>
                          <m:sSubPr>
                            <m:ctrlPr>
                              <a:rPr lang="en-US" altLang="zh-CN" sz="2400" b="0" i="1" dirty="0" smtClean="0">
                                <a:ln w="10160">
                                  <a:solidFill>
                                    <a:srgbClr val="28498B"/>
                                  </a:solidFill>
                                  <a:prstDash val="solid"/>
                                </a:ln>
                                <a:solidFill>
                                  <a:srgbClr val="28498B"/>
                                </a:solidFill>
                                <a:latin typeface="Cambria Math"/>
                              </a:rPr>
                            </m:ctrlPr>
                          </m:sSubPr>
                          <m:e>
                            <m:r>
                              <a:rPr lang="en-US" altLang="zh-CN" sz="2400" b="0" i="1" dirty="0" smtClean="0">
                                <a:ln w="10160">
                                  <a:solidFill>
                                    <a:srgbClr val="28498B"/>
                                  </a:solidFill>
                                  <a:prstDash val="solid"/>
                                </a:ln>
                                <a:solidFill>
                                  <a:srgbClr val="28498B"/>
                                </a:solidFill>
                                <a:latin typeface="Cambria Math"/>
                              </a:rPr>
                              <m:t>𝑧</m:t>
                            </m:r>
                          </m:e>
                          <m:sub>
                            <m:r>
                              <a:rPr lang="en-US" altLang="zh-CN" sz="2400" b="0" i="1" dirty="0" smtClean="0">
                                <a:ln w="10160">
                                  <a:solidFill>
                                    <a:srgbClr val="28498B"/>
                                  </a:solidFill>
                                  <a:prstDash val="solid"/>
                                </a:ln>
                                <a:solidFill>
                                  <a:srgbClr val="28498B"/>
                                </a:solidFill>
                                <a:latin typeface="Cambria Math"/>
                              </a:rPr>
                              <m:t>−</m:t>
                            </m:r>
                            <m:r>
                              <a:rPr lang="en-US" altLang="zh-CN" sz="2400" b="0" i="1" dirty="0" smtClean="0">
                                <a:ln w="10160">
                                  <a:solidFill>
                                    <a:srgbClr val="28498B"/>
                                  </a:solidFill>
                                  <a:prstDash val="solid"/>
                                </a:ln>
                                <a:solidFill>
                                  <a:srgbClr val="28498B"/>
                                </a:solidFill>
                                <a:latin typeface="Cambria Math"/>
                              </a:rPr>
                              <m:t>𝑖</m:t>
                            </m:r>
                          </m:sub>
                        </m:sSub>
                        <m:r>
                          <a:rPr lang="en-US" altLang="zh-CN" sz="2400" b="0" i="1" dirty="0" smtClean="0">
                            <a:ln w="10160">
                              <a:solidFill>
                                <a:srgbClr val="28498B"/>
                              </a:solidFill>
                              <a:prstDash val="solid"/>
                            </a:ln>
                            <a:solidFill>
                              <a:srgbClr val="28498B"/>
                            </a:solidFill>
                            <a:latin typeface="Cambria Math"/>
                          </a:rPr>
                          <m:t>,</m:t>
                        </m:r>
                        <m:r>
                          <a:rPr lang="en-US" altLang="zh-CN" sz="2400" b="0" i="1" dirty="0" smtClean="0">
                            <a:ln w="10160">
                              <a:solidFill>
                                <a:srgbClr val="28498B"/>
                              </a:solidFill>
                              <a:prstDash val="solid"/>
                            </a:ln>
                            <a:solidFill>
                              <a:srgbClr val="28498B"/>
                            </a:solidFill>
                            <a:latin typeface="Cambria Math"/>
                          </a:rPr>
                          <m:t>𝐷</m:t>
                        </m:r>
                        <m:r>
                          <a:rPr lang="en-US" altLang="zh-CN" sz="2400" b="0" i="1" dirty="0" smtClean="0">
                            <a:ln w="10160">
                              <a:solidFill>
                                <a:srgbClr val="28498B"/>
                              </a:solidFill>
                              <a:prstDash val="solid"/>
                            </a:ln>
                            <a:solidFill>
                              <a:srgbClr val="28498B"/>
                            </a:solidFill>
                            <a:latin typeface="Cambria Math"/>
                          </a:rPr>
                          <m:t>,</m:t>
                        </m:r>
                        <m:acc>
                          <m:accPr>
                            <m:chr m:val="⃗"/>
                            <m:ctrlPr>
                              <a:rPr lang="en-US" altLang="zh-CN" sz="2400" b="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𝑤</m:t>
                            </m:r>
                          </m:e>
                        </m:acc>
                      </m:e>
                    </m:d>
                  </m:oMath>
                </a14:m>
                <a:r>
                  <a:rPr lang="zh-CN" altLang="en-US" sz="2400" dirty="0" smtClean="0">
                    <a:ln w="10160">
                      <a:solidFill>
                        <a:srgbClr val="28498B"/>
                      </a:solidFill>
                      <a:prstDash val="solid"/>
                    </a:ln>
                    <a:solidFill>
                      <a:srgbClr val="28498B"/>
                    </a:solidFill>
                  </a:rPr>
                  <a:t>，即除却当前词汇的主题分配，根据其他所有词汇的主题分配估计当前词汇分配给各个主题的概率（是后验概率）。</a:t>
                </a:r>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4539641"/>
              </a:xfrm>
              <a:prstGeom prst="rect">
                <a:avLst/>
              </a:prstGeom>
              <a:blipFill rotWithShape="1">
                <a:blip r:embed="rId4"/>
                <a:stretch>
                  <a:fillRect l="-1185" t="-1477" b="-1745"/>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35472421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754201" y="1630363"/>
            <a:ext cx="2403198" cy="2308324"/>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我  喜欢 你</a:t>
            </a:r>
            <a:endParaRPr lang="en-US" altLang="zh-CN" sz="2400" dirty="0" smtClean="0">
              <a:ln w="10160">
                <a:solidFill>
                  <a:srgbClr val="28498B"/>
                </a:solidFill>
                <a:prstDash val="solid"/>
              </a:ln>
              <a:solidFill>
                <a:srgbClr val="28498B"/>
              </a:solidFill>
            </a:endParaRPr>
          </a:p>
          <a:p>
            <a:r>
              <a:rPr lang="en-US" altLang="zh-CN" sz="2400" dirty="0">
                <a:ln w="10160">
                  <a:solidFill>
                    <a:srgbClr val="28498B"/>
                  </a:solidFill>
                  <a:prstDash val="solid"/>
                </a:ln>
                <a:solidFill>
                  <a:srgbClr val="28498B"/>
                </a:solidFill>
              </a:rPr>
              <a:t>z</a:t>
            </a:r>
            <a:r>
              <a:rPr lang="en-US" altLang="zh-CN" sz="2400" dirty="0" smtClean="0">
                <a:ln w="10160">
                  <a:solidFill>
                    <a:srgbClr val="28498B"/>
                  </a:solidFill>
                  <a:prstDash val="solid"/>
                </a:ln>
                <a:solidFill>
                  <a:srgbClr val="28498B"/>
                </a:solidFill>
              </a:rPr>
              <a:t>1  z2    z3</a:t>
            </a:r>
          </a:p>
          <a:p>
            <a:r>
              <a:rPr lang="zh-CN" altLang="en-US" sz="2400" dirty="0" smtClean="0">
                <a:ln w="10160">
                  <a:solidFill>
                    <a:srgbClr val="28498B"/>
                  </a:solidFill>
                  <a:prstDash val="solid"/>
                </a:ln>
                <a:solidFill>
                  <a:srgbClr val="28498B"/>
                </a:solidFill>
              </a:rPr>
              <a:t>你  喜欢 我</a:t>
            </a:r>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z</a:t>
            </a:r>
            <a:r>
              <a:rPr lang="en-US" altLang="zh-CN" sz="2400" dirty="0">
                <a:ln w="10160">
                  <a:solidFill>
                    <a:srgbClr val="28498B"/>
                  </a:solidFill>
                  <a:prstDash val="solid"/>
                </a:ln>
                <a:solidFill>
                  <a:srgbClr val="28498B"/>
                </a:solidFill>
              </a:rPr>
              <a:t>1</a:t>
            </a:r>
            <a:r>
              <a:rPr lang="en-US" altLang="zh-CN" sz="2400" dirty="0" smtClean="0">
                <a:ln w="10160">
                  <a:solidFill>
                    <a:srgbClr val="28498B"/>
                  </a:solidFill>
                  <a:prstDash val="solid"/>
                </a:ln>
                <a:solidFill>
                  <a:srgbClr val="28498B"/>
                </a:solidFill>
              </a:rPr>
              <a:t> z2     z3</a:t>
            </a:r>
          </a:p>
          <a:p>
            <a:r>
              <a:rPr lang="zh-CN" altLang="en-US" sz="2400" dirty="0">
                <a:ln w="10160">
                  <a:solidFill>
                    <a:srgbClr val="28498B"/>
                  </a:solidFill>
                  <a:prstDash val="solid"/>
                </a:ln>
                <a:solidFill>
                  <a:srgbClr val="28498B"/>
                </a:solidFill>
              </a:rPr>
              <a:t>你</a:t>
            </a:r>
            <a:r>
              <a:rPr lang="zh-CN" altLang="en-US" sz="2400" dirty="0" smtClean="0">
                <a:ln w="10160">
                  <a:solidFill>
                    <a:srgbClr val="28498B"/>
                  </a:solidFill>
                  <a:prstDash val="solid"/>
                </a:ln>
                <a:solidFill>
                  <a:srgbClr val="28498B"/>
                </a:solidFill>
              </a:rPr>
              <a:t>  喜欢  她</a:t>
            </a:r>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z1  z2    z3</a:t>
            </a:r>
          </a:p>
        </p:txBody>
      </p:sp>
      <p:sp>
        <p:nvSpPr>
          <p:cNvPr id="7" name="文本框 1"/>
          <p:cNvSpPr txBox="1"/>
          <p:nvPr/>
        </p:nvSpPr>
        <p:spPr>
          <a:xfrm>
            <a:off x="3838352" y="1484784"/>
            <a:ext cx="4464496" cy="1200329"/>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a:ln w="10160">
                  <a:solidFill>
                    <a:srgbClr val="28498B"/>
                  </a:solidFill>
                  <a:prstDash val="solid"/>
                </a:ln>
                <a:solidFill>
                  <a:srgbClr val="28498B"/>
                </a:solidFill>
              </a:rPr>
              <a:t>z</a:t>
            </a:r>
            <a:r>
              <a:rPr lang="en-US" altLang="zh-CN" sz="2400" dirty="0" smtClean="0">
                <a:ln w="10160">
                  <a:solidFill>
                    <a:srgbClr val="28498B"/>
                  </a:solidFill>
                  <a:prstDash val="solid"/>
                </a:ln>
                <a:solidFill>
                  <a:srgbClr val="28498B"/>
                </a:solidFill>
              </a:rPr>
              <a:t>1</a:t>
            </a:r>
            <a:r>
              <a:rPr lang="zh-CN" altLang="en-US" sz="2400" dirty="0" smtClean="0">
                <a:ln w="10160">
                  <a:solidFill>
                    <a:srgbClr val="28498B"/>
                  </a:solidFill>
                  <a:prstDash val="solid"/>
                </a:ln>
                <a:solidFill>
                  <a:srgbClr val="28498B"/>
                </a:solidFill>
              </a:rPr>
              <a:t>：我：</a:t>
            </a:r>
            <a:r>
              <a:rPr lang="en-US" altLang="zh-CN" sz="2400" dirty="0" smtClean="0">
                <a:ln w="10160">
                  <a:solidFill>
                    <a:srgbClr val="28498B"/>
                  </a:solidFill>
                  <a:prstDash val="solid"/>
                </a:ln>
                <a:solidFill>
                  <a:srgbClr val="28498B"/>
                </a:solidFill>
              </a:rPr>
              <a:t>1</a:t>
            </a:r>
            <a:r>
              <a:rPr lang="zh-CN" altLang="en-US" sz="2400" dirty="0">
                <a:ln w="10160">
                  <a:solidFill>
                    <a:srgbClr val="28498B"/>
                  </a:solidFill>
                  <a:prstDash val="solid"/>
                </a:ln>
                <a:solidFill>
                  <a:srgbClr val="28498B"/>
                </a:solidFill>
              </a:rPr>
              <a:t> </a:t>
            </a:r>
            <a:r>
              <a:rPr lang="zh-CN" altLang="en-US" sz="2400" dirty="0" smtClean="0">
                <a:ln w="10160">
                  <a:solidFill>
                    <a:srgbClr val="28498B"/>
                  </a:solidFill>
                  <a:prstDash val="solid"/>
                </a:ln>
                <a:solidFill>
                  <a:srgbClr val="28498B"/>
                </a:solidFill>
              </a:rPr>
              <a:t>  你：</a:t>
            </a:r>
            <a:r>
              <a:rPr lang="en-US" altLang="zh-CN" sz="2400" dirty="0" smtClean="0">
                <a:ln w="10160">
                  <a:solidFill>
                    <a:srgbClr val="28498B"/>
                  </a:solidFill>
                  <a:prstDash val="solid"/>
                </a:ln>
                <a:solidFill>
                  <a:srgbClr val="28498B"/>
                </a:solidFill>
              </a:rPr>
              <a:t>2</a:t>
            </a:r>
          </a:p>
          <a:p>
            <a:r>
              <a:rPr lang="en-US" altLang="zh-CN" sz="2400" dirty="0">
                <a:ln w="10160">
                  <a:solidFill>
                    <a:srgbClr val="28498B"/>
                  </a:solidFill>
                  <a:prstDash val="solid"/>
                </a:ln>
                <a:solidFill>
                  <a:srgbClr val="28498B"/>
                </a:solidFill>
              </a:rPr>
              <a:t>z</a:t>
            </a:r>
            <a:r>
              <a:rPr lang="en-US" altLang="zh-CN" sz="2400" dirty="0" smtClean="0">
                <a:ln w="10160">
                  <a:solidFill>
                    <a:srgbClr val="28498B"/>
                  </a:solidFill>
                  <a:prstDash val="solid"/>
                </a:ln>
                <a:solidFill>
                  <a:srgbClr val="28498B"/>
                </a:solidFill>
              </a:rPr>
              <a:t>2</a:t>
            </a:r>
            <a:r>
              <a:rPr lang="zh-CN" altLang="en-US" sz="2400" dirty="0" smtClean="0">
                <a:ln w="10160">
                  <a:solidFill>
                    <a:srgbClr val="28498B"/>
                  </a:solidFill>
                  <a:prstDash val="solid"/>
                </a:ln>
                <a:solidFill>
                  <a:srgbClr val="28498B"/>
                </a:solidFill>
              </a:rPr>
              <a:t>：喜欢：</a:t>
            </a:r>
            <a:r>
              <a:rPr lang="en-US" altLang="zh-CN" sz="2400" dirty="0" smtClean="0">
                <a:ln w="10160">
                  <a:solidFill>
                    <a:srgbClr val="28498B"/>
                  </a:solidFill>
                  <a:prstDash val="solid"/>
                </a:ln>
                <a:solidFill>
                  <a:srgbClr val="28498B"/>
                </a:solidFill>
              </a:rPr>
              <a:t>3</a:t>
            </a:r>
          </a:p>
          <a:p>
            <a:r>
              <a:rPr lang="en-US" altLang="zh-CN" sz="2400" dirty="0">
                <a:ln w="10160">
                  <a:solidFill>
                    <a:srgbClr val="28498B"/>
                  </a:solidFill>
                  <a:prstDash val="solid"/>
                </a:ln>
                <a:solidFill>
                  <a:srgbClr val="28498B"/>
                </a:solidFill>
              </a:rPr>
              <a:t>z</a:t>
            </a:r>
            <a:r>
              <a:rPr lang="en-US" altLang="zh-CN" sz="2400" dirty="0" smtClean="0">
                <a:ln w="10160">
                  <a:solidFill>
                    <a:srgbClr val="28498B"/>
                  </a:solidFill>
                  <a:prstDash val="solid"/>
                </a:ln>
                <a:solidFill>
                  <a:srgbClr val="28498B"/>
                </a:solidFill>
              </a:rPr>
              <a:t>3</a:t>
            </a:r>
            <a:r>
              <a:rPr lang="zh-CN" altLang="en-US" sz="2400" dirty="0" smtClean="0">
                <a:ln w="10160">
                  <a:solidFill>
                    <a:srgbClr val="28498B"/>
                  </a:solidFill>
                  <a:prstDash val="solid"/>
                </a:ln>
                <a:solidFill>
                  <a:srgbClr val="28498B"/>
                </a:solidFill>
              </a:rPr>
              <a:t>：你：</a:t>
            </a:r>
            <a:r>
              <a:rPr lang="en-US" altLang="zh-CN" sz="2400" dirty="0" smtClean="0">
                <a:ln w="10160">
                  <a:solidFill>
                    <a:srgbClr val="28498B"/>
                  </a:solidFill>
                  <a:prstDash val="solid"/>
                </a:ln>
                <a:solidFill>
                  <a:srgbClr val="28498B"/>
                </a:solidFill>
              </a:rPr>
              <a:t>1  </a:t>
            </a:r>
            <a:r>
              <a:rPr lang="zh-CN" altLang="en-US" sz="2400" dirty="0" smtClean="0">
                <a:ln w="10160">
                  <a:solidFill>
                    <a:srgbClr val="28498B"/>
                  </a:solidFill>
                  <a:prstDash val="solid"/>
                </a:ln>
                <a:solidFill>
                  <a:srgbClr val="28498B"/>
                </a:solidFill>
              </a:rPr>
              <a:t>我：</a:t>
            </a:r>
            <a:r>
              <a:rPr lang="en-US" altLang="zh-CN" sz="2400" dirty="0" smtClean="0">
                <a:ln w="10160">
                  <a:solidFill>
                    <a:srgbClr val="28498B"/>
                  </a:solidFill>
                  <a:prstDash val="solid"/>
                </a:ln>
                <a:solidFill>
                  <a:srgbClr val="28498B"/>
                </a:solidFill>
              </a:rPr>
              <a:t>1  </a:t>
            </a:r>
            <a:r>
              <a:rPr lang="zh-CN" altLang="en-US" sz="2400" dirty="0" smtClean="0">
                <a:ln w="10160">
                  <a:solidFill>
                    <a:srgbClr val="28498B"/>
                  </a:solidFill>
                  <a:prstDash val="solid"/>
                </a:ln>
                <a:solidFill>
                  <a:srgbClr val="28498B"/>
                </a:solidFill>
              </a:rPr>
              <a:t>她：</a:t>
            </a:r>
            <a:r>
              <a:rPr lang="en-US" altLang="zh-CN" sz="2400" dirty="0" smtClean="0">
                <a:ln w="10160">
                  <a:solidFill>
                    <a:srgbClr val="28498B"/>
                  </a:solidFill>
                  <a:prstDash val="solid"/>
                </a:ln>
                <a:solidFill>
                  <a:srgbClr val="28498B"/>
                </a:solidFill>
              </a:rPr>
              <a:t>1</a:t>
            </a:r>
          </a:p>
        </p:txBody>
      </p:sp>
      <p:sp>
        <p:nvSpPr>
          <p:cNvPr id="8" name="文本框 1"/>
          <p:cNvSpPr txBox="1"/>
          <p:nvPr/>
        </p:nvSpPr>
        <p:spPr>
          <a:xfrm>
            <a:off x="3838352" y="2829129"/>
            <a:ext cx="4464496" cy="1200329"/>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smtClean="0">
                <a:ln w="10160">
                  <a:solidFill>
                    <a:srgbClr val="28498B"/>
                  </a:solidFill>
                  <a:prstDash val="solid"/>
                </a:ln>
                <a:solidFill>
                  <a:srgbClr val="28498B"/>
                </a:solidFill>
              </a:rPr>
              <a:t>d1</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z1</a:t>
            </a:r>
            <a:r>
              <a:rPr lang="zh-CN" altLang="en-US" sz="2400" dirty="0" smtClean="0">
                <a:ln w="10160">
                  <a:solidFill>
                    <a:srgbClr val="28498B"/>
                  </a:solidFill>
                  <a:prstDash val="solid"/>
                </a:ln>
                <a:solidFill>
                  <a:srgbClr val="28498B"/>
                </a:solidFill>
              </a:rPr>
              <a:t>：</a:t>
            </a:r>
            <a:r>
              <a:rPr lang="en-US" altLang="zh-CN" sz="2400" dirty="0">
                <a:ln w="10160">
                  <a:solidFill>
                    <a:srgbClr val="28498B"/>
                  </a:solidFill>
                  <a:prstDash val="solid"/>
                </a:ln>
                <a:solidFill>
                  <a:srgbClr val="28498B"/>
                </a:solidFill>
              </a:rPr>
              <a:t>2</a:t>
            </a:r>
            <a:r>
              <a:rPr lang="zh-CN" altLang="en-US" sz="2400" dirty="0" smtClean="0">
                <a:ln w="10160">
                  <a:solidFill>
                    <a:srgbClr val="28498B"/>
                  </a:solidFill>
                  <a:prstDash val="solid"/>
                </a:ln>
                <a:solidFill>
                  <a:srgbClr val="28498B"/>
                </a:solidFill>
              </a:rPr>
              <a:t>   </a:t>
            </a:r>
            <a:r>
              <a:rPr lang="en-US" altLang="zh-CN" sz="2400" dirty="0" smtClean="0">
                <a:ln w="10160">
                  <a:solidFill>
                    <a:srgbClr val="28498B"/>
                  </a:solidFill>
                  <a:prstDash val="solid"/>
                </a:ln>
                <a:solidFill>
                  <a:srgbClr val="28498B"/>
                </a:solidFill>
              </a:rPr>
              <a:t>z2</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1   z3</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2</a:t>
            </a:r>
          </a:p>
          <a:p>
            <a:r>
              <a:rPr lang="en-US" altLang="zh-CN" sz="2400" dirty="0" smtClean="0">
                <a:ln w="10160">
                  <a:solidFill>
                    <a:srgbClr val="28498B"/>
                  </a:solidFill>
                  <a:prstDash val="solid"/>
                </a:ln>
                <a:solidFill>
                  <a:srgbClr val="28498B"/>
                </a:solidFill>
              </a:rPr>
              <a:t>d2</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z1</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2   z2</a:t>
            </a:r>
            <a:r>
              <a:rPr lang="zh-CN" altLang="en-US" sz="2400" dirty="0" smtClean="0">
                <a:ln w="10160">
                  <a:solidFill>
                    <a:srgbClr val="28498B"/>
                  </a:solidFill>
                  <a:prstDash val="solid"/>
                </a:ln>
                <a:solidFill>
                  <a:srgbClr val="28498B"/>
                </a:solidFill>
              </a:rPr>
              <a:t>：</a:t>
            </a:r>
            <a:r>
              <a:rPr lang="en-US" altLang="zh-CN" sz="2400" dirty="0">
                <a:ln w="10160">
                  <a:solidFill>
                    <a:srgbClr val="28498B"/>
                  </a:solidFill>
                  <a:prstDash val="solid"/>
                </a:ln>
                <a:solidFill>
                  <a:srgbClr val="28498B"/>
                </a:solidFill>
              </a:rPr>
              <a:t>1</a:t>
            </a:r>
            <a:r>
              <a:rPr lang="en-US" altLang="zh-CN" sz="2400" dirty="0" smtClean="0">
                <a:ln w="10160">
                  <a:solidFill>
                    <a:srgbClr val="28498B"/>
                  </a:solidFill>
                  <a:prstDash val="solid"/>
                </a:ln>
                <a:solidFill>
                  <a:srgbClr val="28498B"/>
                </a:solidFill>
              </a:rPr>
              <a:t>   z3</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2</a:t>
            </a:r>
          </a:p>
          <a:p>
            <a:r>
              <a:rPr lang="en-US" altLang="zh-CN" sz="2400" dirty="0" smtClean="0">
                <a:ln w="10160">
                  <a:solidFill>
                    <a:srgbClr val="28498B"/>
                  </a:solidFill>
                  <a:prstDash val="solid"/>
                </a:ln>
                <a:solidFill>
                  <a:srgbClr val="28498B"/>
                </a:solidFill>
              </a:rPr>
              <a:t>d3</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z1</a:t>
            </a:r>
            <a:r>
              <a:rPr lang="zh-CN" altLang="en-US" sz="2400" dirty="0" smtClean="0">
                <a:ln w="10160">
                  <a:solidFill>
                    <a:srgbClr val="28498B"/>
                  </a:solidFill>
                  <a:prstDash val="solid"/>
                </a:ln>
                <a:solidFill>
                  <a:srgbClr val="28498B"/>
                </a:solidFill>
              </a:rPr>
              <a:t>：</a:t>
            </a:r>
            <a:r>
              <a:rPr lang="en-US" altLang="zh-CN" sz="2400" dirty="0">
                <a:ln w="10160">
                  <a:solidFill>
                    <a:srgbClr val="28498B"/>
                  </a:solidFill>
                  <a:prstDash val="solid"/>
                </a:ln>
                <a:solidFill>
                  <a:srgbClr val="28498B"/>
                </a:solidFill>
              </a:rPr>
              <a:t>2</a:t>
            </a:r>
            <a:r>
              <a:rPr lang="en-US" altLang="zh-CN" sz="2400" dirty="0" smtClean="0">
                <a:ln w="10160">
                  <a:solidFill>
                    <a:srgbClr val="28498B"/>
                  </a:solidFill>
                  <a:prstDash val="solid"/>
                </a:ln>
                <a:solidFill>
                  <a:srgbClr val="28498B"/>
                </a:solidFill>
              </a:rPr>
              <a:t>  </a:t>
            </a:r>
            <a:r>
              <a:rPr lang="zh-CN" altLang="en-US" sz="2400" dirty="0" smtClean="0">
                <a:ln w="10160">
                  <a:solidFill>
                    <a:srgbClr val="28498B"/>
                  </a:solidFill>
                  <a:prstDash val="solid"/>
                </a:ln>
                <a:solidFill>
                  <a:srgbClr val="28498B"/>
                </a:solidFill>
              </a:rPr>
              <a:t> </a:t>
            </a:r>
            <a:r>
              <a:rPr lang="en-US" altLang="zh-CN" sz="2400" dirty="0" smtClean="0">
                <a:ln w="10160">
                  <a:solidFill>
                    <a:srgbClr val="28498B"/>
                  </a:solidFill>
                  <a:prstDash val="solid"/>
                </a:ln>
                <a:solidFill>
                  <a:srgbClr val="28498B"/>
                </a:solidFill>
              </a:rPr>
              <a:t>z2</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1  </a:t>
            </a:r>
            <a:r>
              <a:rPr lang="zh-CN" altLang="en-US" sz="2400" dirty="0">
                <a:ln w="10160">
                  <a:solidFill>
                    <a:srgbClr val="28498B"/>
                  </a:solidFill>
                  <a:prstDash val="solid"/>
                </a:ln>
                <a:solidFill>
                  <a:srgbClr val="28498B"/>
                </a:solidFill>
              </a:rPr>
              <a:t> </a:t>
            </a:r>
            <a:r>
              <a:rPr lang="en-US" altLang="zh-CN" sz="2400" dirty="0" smtClean="0">
                <a:ln w="10160">
                  <a:solidFill>
                    <a:srgbClr val="28498B"/>
                  </a:solidFill>
                  <a:prstDash val="solid"/>
                </a:ln>
                <a:solidFill>
                  <a:srgbClr val="28498B"/>
                </a:solidFill>
              </a:rPr>
              <a:t>z3</a:t>
            </a:r>
            <a:r>
              <a:rPr lang="zh-CN" altLang="en-US" sz="2400" dirty="0" smtClean="0">
                <a:ln w="10160">
                  <a:solidFill>
                    <a:srgbClr val="28498B"/>
                  </a:solidFill>
                  <a:prstDash val="solid"/>
                </a:ln>
                <a:solidFill>
                  <a:srgbClr val="28498B"/>
                </a:solidFill>
              </a:rPr>
              <a:t>：</a:t>
            </a:r>
            <a:r>
              <a:rPr lang="en-US" altLang="zh-CN" sz="2400" dirty="0">
                <a:ln w="10160">
                  <a:solidFill>
                    <a:srgbClr val="28498B"/>
                  </a:solidFill>
                  <a:prstDash val="solid"/>
                </a:ln>
                <a:solidFill>
                  <a:srgbClr val="28498B"/>
                </a:solidFill>
              </a:rPr>
              <a:t>2</a:t>
            </a:r>
            <a:endParaRPr lang="en-US" altLang="zh-CN" sz="2400" dirty="0" smtClean="0">
              <a:ln w="10160">
                <a:solidFill>
                  <a:srgbClr val="28498B"/>
                </a:solidFill>
                <a:prstDash val="solid"/>
              </a:ln>
              <a:solidFill>
                <a:srgbClr val="28498B"/>
              </a:solidFill>
            </a:endParaRPr>
          </a:p>
        </p:txBody>
      </p:sp>
      <p:sp>
        <p:nvSpPr>
          <p:cNvPr id="9" name="文本框 1"/>
          <p:cNvSpPr txBox="1"/>
          <p:nvPr/>
        </p:nvSpPr>
        <p:spPr>
          <a:xfrm>
            <a:off x="471200" y="4149080"/>
            <a:ext cx="8233542" cy="2308324"/>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若当前要计算“我”这个词属于每个主题的概率，则：</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对于“你”，</a:t>
            </a:r>
            <a:r>
              <a:rPr lang="zh-CN" altLang="en-US" sz="2400" dirty="0">
                <a:ln w="10160">
                  <a:solidFill>
                    <a:srgbClr val="28498B"/>
                  </a:solidFill>
                  <a:prstDash val="solid"/>
                </a:ln>
                <a:solidFill>
                  <a:srgbClr val="28498B"/>
                </a:solidFill>
              </a:rPr>
              <a:t>其</a:t>
            </a:r>
            <a:r>
              <a:rPr lang="zh-CN" altLang="en-US" sz="2400" dirty="0" smtClean="0">
                <a:ln w="10160">
                  <a:solidFill>
                    <a:srgbClr val="28498B"/>
                  </a:solidFill>
                  <a:prstDash val="solid"/>
                </a:ln>
                <a:solidFill>
                  <a:srgbClr val="28498B"/>
                </a:solidFill>
              </a:rPr>
              <a:t>属于</a:t>
            </a:r>
            <a:r>
              <a:rPr lang="en-US" altLang="zh-CN" sz="2400" dirty="0" smtClean="0">
                <a:ln w="10160">
                  <a:solidFill>
                    <a:srgbClr val="28498B"/>
                  </a:solidFill>
                  <a:prstDash val="solid"/>
                </a:ln>
                <a:solidFill>
                  <a:srgbClr val="28498B"/>
                </a:solidFill>
              </a:rPr>
              <a:t>z1</a:t>
            </a:r>
            <a:r>
              <a:rPr lang="zh-CN" altLang="en-US" sz="2400" dirty="0" smtClean="0">
                <a:ln w="10160">
                  <a:solidFill>
                    <a:srgbClr val="28498B"/>
                  </a:solidFill>
                  <a:prstDash val="solid"/>
                </a:ln>
                <a:solidFill>
                  <a:srgbClr val="28498B"/>
                </a:solidFill>
              </a:rPr>
              <a:t>的概率为：</a:t>
            </a:r>
            <a:r>
              <a:rPr lang="en-US" altLang="zh-CN" sz="2400" dirty="0" smtClean="0">
                <a:ln w="10160">
                  <a:solidFill>
                    <a:srgbClr val="28498B"/>
                  </a:solidFill>
                  <a:prstDash val="solid"/>
                </a:ln>
                <a:solidFill>
                  <a:srgbClr val="28498B"/>
                </a:solidFill>
              </a:rPr>
              <a:t>2/5*2/3=4/15</a:t>
            </a:r>
            <a:r>
              <a:rPr lang="zh-CN" altLang="en-US" sz="2400" dirty="0" smtClean="0">
                <a:ln w="10160">
                  <a:solidFill>
                    <a:srgbClr val="28498B"/>
                  </a:solidFill>
                  <a:prstDash val="solid"/>
                </a:ln>
                <a:solidFill>
                  <a:srgbClr val="28498B"/>
                </a:solidFill>
              </a:rPr>
              <a:t>；其属于</a:t>
            </a:r>
            <a:r>
              <a:rPr lang="en-US" altLang="zh-CN" sz="2400" dirty="0" smtClean="0">
                <a:ln w="10160">
                  <a:solidFill>
                    <a:srgbClr val="28498B"/>
                  </a:solidFill>
                  <a:prstDash val="solid"/>
                </a:ln>
                <a:solidFill>
                  <a:srgbClr val="28498B"/>
                </a:solidFill>
              </a:rPr>
              <a:t>z2</a:t>
            </a:r>
            <a:r>
              <a:rPr lang="zh-CN" altLang="en-US" sz="2400" dirty="0" smtClean="0">
                <a:ln w="10160">
                  <a:solidFill>
                    <a:srgbClr val="28498B"/>
                  </a:solidFill>
                  <a:prstDash val="solid"/>
                </a:ln>
                <a:solidFill>
                  <a:srgbClr val="28498B"/>
                </a:solidFill>
              </a:rPr>
              <a:t>的概率为</a:t>
            </a:r>
            <a:r>
              <a:rPr lang="en-US" altLang="zh-CN" sz="2400" dirty="0" smtClean="0">
                <a:ln w="10160">
                  <a:solidFill>
                    <a:srgbClr val="28498B"/>
                  </a:solidFill>
                  <a:prstDash val="solid"/>
                </a:ln>
                <a:solidFill>
                  <a:srgbClr val="28498B"/>
                </a:solidFill>
              </a:rPr>
              <a:t>0</a:t>
            </a:r>
            <a:r>
              <a:rPr lang="zh-CN" altLang="en-US" sz="2400" dirty="0" smtClean="0">
                <a:ln w="10160">
                  <a:solidFill>
                    <a:srgbClr val="28498B"/>
                  </a:solidFill>
                  <a:prstDash val="solid"/>
                </a:ln>
                <a:solidFill>
                  <a:srgbClr val="28498B"/>
                </a:solidFill>
              </a:rPr>
              <a:t>，其属于</a:t>
            </a:r>
            <a:r>
              <a:rPr lang="en-US" altLang="zh-CN" sz="2400" dirty="0" smtClean="0">
                <a:ln w="10160">
                  <a:solidFill>
                    <a:srgbClr val="28498B"/>
                  </a:solidFill>
                  <a:prstDash val="solid"/>
                </a:ln>
                <a:solidFill>
                  <a:srgbClr val="28498B"/>
                </a:solidFill>
              </a:rPr>
              <a:t>z3</a:t>
            </a:r>
            <a:r>
              <a:rPr lang="zh-CN" altLang="en-US" sz="2400" dirty="0" smtClean="0">
                <a:ln w="10160">
                  <a:solidFill>
                    <a:srgbClr val="28498B"/>
                  </a:solidFill>
                  <a:prstDash val="solid"/>
                </a:ln>
                <a:solidFill>
                  <a:srgbClr val="28498B"/>
                </a:solidFill>
              </a:rPr>
              <a:t>的概率为</a:t>
            </a:r>
            <a:r>
              <a:rPr lang="en-US" altLang="zh-CN" sz="2400" dirty="0" smtClean="0">
                <a:ln w="10160">
                  <a:solidFill>
                    <a:srgbClr val="28498B"/>
                  </a:solidFill>
                  <a:prstDash val="solid"/>
                </a:ln>
                <a:solidFill>
                  <a:srgbClr val="28498B"/>
                </a:solidFill>
              </a:rPr>
              <a:t>2/5*1/3=2/15</a:t>
            </a:r>
            <a:r>
              <a:rPr lang="zh-CN" altLang="en-US" sz="2400" dirty="0" smtClean="0">
                <a:ln w="10160">
                  <a:solidFill>
                    <a:srgbClr val="28498B"/>
                  </a:solidFill>
                  <a:prstDash val="solid"/>
                </a:ln>
                <a:solidFill>
                  <a:srgbClr val="28498B"/>
                </a:solidFill>
              </a:rPr>
              <a:t>；归一化之后“你”的属于各个主题的概率为</a:t>
            </a:r>
            <a:r>
              <a:rPr lang="en-US" altLang="zh-CN" sz="2400" dirty="0" smtClean="0">
                <a:ln w="10160">
                  <a:solidFill>
                    <a:srgbClr val="28498B"/>
                  </a:solidFill>
                  <a:prstDash val="solid"/>
                </a:ln>
                <a:solidFill>
                  <a:srgbClr val="28498B"/>
                </a:solidFill>
              </a:rPr>
              <a:t>(2/3, 0, 1/3)</a:t>
            </a:r>
          </a:p>
          <a:p>
            <a:r>
              <a:rPr lang="zh-CN" altLang="en-US" sz="2400" dirty="0" smtClean="0">
                <a:ln w="10160">
                  <a:solidFill>
                    <a:srgbClr val="28498B"/>
                  </a:solidFill>
                  <a:prstDash val="solid"/>
                </a:ln>
                <a:solidFill>
                  <a:srgbClr val="28498B"/>
                </a:solidFill>
              </a:rPr>
              <a:t>对于“喜欢”，其属于各个主题的概率为</a:t>
            </a:r>
            <a:r>
              <a:rPr lang="en-US" altLang="zh-CN" sz="2400" dirty="0" smtClean="0">
                <a:ln w="10160">
                  <a:solidFill>
                    <a:srgbClr val="28498B"/>
                  </a:solidFill>
                  <a:prstDash val="solid"/>
                </a:ln>
                <a:solidFill>
                  <a:srgbClr val="28498B"/>
                </a:solidFill>
              </a:rPr>
              <a:t>(0, 1, 0)</a:t>
            </a:r>
          </a:p>
          <a:p>
            <a:r>
              <a:rPr lang="zh-CN" altLang="en-US" sz="2400" dirty="0" smtClean="0">
                <a:ln w="10160">
                  <a:solidFill>
                    <a:srgbClr val="28498B"/>
                  </a:solidFill>
                  <a:prstDash val="solid"/>
                </a:ln>
                <a:solidFill>
                  <a:srgbClr val="28498B"/>
                </a:solidFill>
              </a:rPr>
              <a:t>对于“她”，其属于各个主题的概率为</a:t>
            </a:r>
            <a:r>
              <a:rPr lang="en-US" altLang="zh-CN" sz="2400" dirty="0" smtClean="0">
                <a:ln w="10160">
                  <a:solidFill>
                    <a:srgbClr val="28498B"/>
                  </a:solidFill>
                  <a:prstDash val="solid"/>
                </a:ln>
                <a:solidFill>
                  <a:srgbClr val="28498B"/>
                </a:solidFill>
              </a:rPr>
              <a:t>(0, 0, 1)</a:t>
            </a:r>
          </a:p>
        </p:txBody>
      </p:sp>
    </p:spTree>
    <p:extLst>
      <p:ext uri="{BB962C8B-B14F-4D97-AF65-F5344CB8AC3E}">
        <p14:creationId xmlns:p14="http://schemas.microsoft.com/office/powerpoint/2010/main" val="29824397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754201" y="1630363"/>
            <a:ext cx="2403198" cy="2308324"/>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我  喜欢 你</a:t>
            </a:r>
            <a:endParaRPr lang="en-US" altLang="zh-CN" sz="2400" dirty="0" smtClean="0">
              <a:ln w="10160">
                <a:solidFill>
                  <a:srgbClr val="28498B"/>
                </a:solidFill>
                <a:prstDash val="solid"/>
              </a:ln>
              <a:solidFill>
                <a:srgbClr val="28498B"/>
              </a:solidFill>
            </a:endParaRPr>
          </a:p>
          <a:p>
            <a:r>
              <a:rPr lang="en-US" altLang="zh-CN" sz="2400" dirty="0">
                <a:ln w="10160">
                  <a:solidFill>
                    <a:srgbClr val="28498B"/>
                  </a:solidFill>
                  <a:prstDash val="solid"/>
                </a:ln>
                <a:solidFill>
                  <a:srgbClr val="28498B"/>
                </a:solidFill>
              </a:rPr>
              <a:t>z</a:t>
            </a:r>
            <a:r>
              <a:rPr lang="en-US" altLang="zh-CN" sz="2400" dirty="0" smtClean="0">
                <a:ln w="10160">
                  <a:solidFill>
                    <a:srgbClr val="28498B"/>
                  </a:solidFill>
                  <a:prstDash val="solid"/>
                </a:ln>
                <a:solidFill>
                  <a:srgbClr val="28498B"/>
                </a:solidFill>
              </a:rPr>
              <a:t>1  z2    z3</a:t>
            </a:r>
          </a:p>
          <a:p>
            <a:r>
              <a:rPr lang="zh-CN" altLang="en-US" sz="2400" dirty="0" smtClean="0">
                <a:ln w="10160">
                  <a:solidFill>
                    <a:srgbClr val="28498B"/>
                  </a:solidFill>
                  <a:prstDash val="solid"/>
                </a:ln>
                <a:solidFill>
                  <a:srgbClr val="28498B"/>
                </a:solidFill>
              </a:rPr>
              <a:t>你  喜欢 我</a:t>
            </a:r>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z</a:t>
            </a:r>
            <a:r>
              <a:rPr lang="en-US" altLang="zh-CN" sz="2400" dirty="0">
                <a:ln w="10160">
                  <a:solidFill>
                    <a:srgbClr val="28498B"/>
                  </a:solidFill>
                  <a:prstDash val="solid"/>
                </a:ln>
                <a:solidFill>
                  <a:srgbClr val="28498B"/>
                </a:solidFill>
              </a:rPr>
              <a:t>1</a:t>
            </a:r>
            <a:r>
              <a:rPr lang="en-US" altLang="zh-CN" sz="2400" dirty="0" smtClean="0">
                <a:ln w="10160">
                  <a:solidFill>
                    <a:srgbClr val="28498B"/>
                  </a:solidFill>
                  <a:prstDash val="solid"/>
                </a:ln>
                <a:solidFill>
                  <a:srgbClr val="28498B"/>
                </a:solidFill>
              </a:rPr>
              <a:t> z2     z3</a:t>
            </a:r>
          </a:p>
          <a:p>
            <a:r>
              <a:rPr lang="zh-CN" altLang="en-US" sz="2400" dirty="0">
                <a:ln w="10160">
                  <a:solidFill>
                    <a:srgbClr val="28498B"/>
                  </a:solidFill>
                  <a:prstDash val="solid"/>
                </a:ln>
                <a:solidFill>
                  <a:srgbClr val="28498B"/>
                </a:solidFill>
              </a:rPr>
              <a:t>你</a:t>
            </a:r>
            <a:r>
              <a:rPr lang="zh-CN" altLang="en-US" sz="2400" dirty="0" smtClean="0">
                <a:ln w="10160">
                  <a:solidFill>
                    <a:srgbClr val="28498B"/>
                  </a:solidFill>
                  <a:prstDash val="solid"/>
                </a:ln>
                <a:solidFill>
                  <a:srgbClr val="28498B"/>
                </a:solidFill>
              </a:rPr>
              <a:t>  喜欢  她</a:t>
            </a:r>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z1  z2    z3</a:t>
            </a:r>
          </a:p>
        </p:txBody>
      </p:sp>
      <p:sp>
        <p:nvSpPr>
          <p:cNvPr id="7" name="文本框 1"/>
          <p:cNvSpPr txBox="1"/>
          <p:nvPr/>
        </p:nvSpPr>
        <p:spPr>
          <a:xfrm>
            <a:off x="3838352" y="1484784"/>
            <a:ext cx="4464496" cy="1200329"/>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a:ln w="10160">
                  <a:solidFill>
                    <a:srgbClr val="28498B"/>
                  </a:solidFill>
                  <a:prstDash val="solid"/>
                </a:ln>
                <a:solidFill>
                  <a:srgbClr val="28498B"/>
                </a:solidFill>
              </a:rPr>
              <a:t>z</a:t>
            </a:r>
            <a:r>
              <a:rPr lang="en-US" altLang="zh-CN" sz="2400" dirty="0" smtClean="0">
                <a:ln w="10160">
                  <a:solidFill>
                    <a:srgbClr val="28498B"/>
                  </a:solidFill>
                  <a:prstDash val="solid"/>
                </a:ln>
                <a:solidFill>
                  <a:srgbClr val="28498B"/>
                </a:solidFill>
              </a:rPr>
              <a:t>1</a:t>
            </a:r>
            <a:r>
              <a:rPr lang="zh-CN" altLang="en-US" sz="2400" dirty="0" smtClean="0">
                <a:ln w="10160">
                  <a:solidFill>
                    <a:srgbClr val="28498B"/>
                  </a:solidFill>
                  <a:prstDash val="solid"/>
                </a:ln>
                <a:solidFill>
                  <a:srgbClr val="28498B"/>
                </a:solidFill>
              </a:rPr>
              <a:t>：</a:t>
            </a:r>
            <a:r>
              <a:rPr lang="zh-CN" altLang="en-US" sz="2400" dirty="0" smtClean="0">
                <a:ln w="10160">
                  <a:solidFill>
                    <a:srgbClr val="00B050"/>
                  </a:solidFill>
                  <a:prstDash val="solid"/>
                </a:ln>
                <a:solidFill>
                  <a:srgbClr val="00B050"/>
                </a:solidFill>
              </a:rPr>
              <a:t>我：</a:t>
            </a:r>
            <a:r>
              <a:rPr lang="en-US" altLang="zh-CN" sz="2400" dirty="0" smtClean="0">
                <a:ln w="10160">
                  <a:solidFill>
                    <a:srgbClr val="00B050"/>
                  </a:solidFill>
                  <a:prstDash val="solid"/>
                </a:ln>
                <a:solidFill>
                  <a:srgbClr val="00B050"/>
                </a:solidFill>
              </a:rPr>
              <a:t>1</a:t>
            </a:r>
            <a:r>
              <a:rPr lang="zh-CN" altLang="en-US" sz="2400" dirty="0">
                <a:ln w="10160">
                  <a:solidFill>
                    <a:srgbClr val="28498B"/>
                  </a:solidFill>
                  <a:prstDash val="solid"/>
                </a:ln>
                <a:solidFill>
                  <a:srgbClr val="28498B"/>
                </a:solidFill>
              </a:rPr>
              <a:t> </a:t>
            </a:r>
            <a:r>
              <a:rPr lang="zh-CN" altLang="en-US" sz="2400" dirty="0" smtClean="0">
                <a:ln w="10160">
                  <a:solidFill>
                    <a:srgbClr val="28498B"/>
                  </a:solidFill>
                  <a:prstDash val="solid"/>
                </a:ln>
                <a:solidFill>
                  <a:srgbClr val="28498B"/>
                </a:solidFill>
              </a:rPr>
              <a:t>  你：</a:t>
            </a:r>
            <a:r>
              <a:rPr lang="en-US" altLang="zh-CN" sz="2400" dirty="0" smtClean="0">
                <a:ln w="10160">
                  <a:solidFill>
                    <a:srgbClr val="28498B"/>
                  </a:solidFill>
                  <a:prstDash val="solid"/>
                </a:ln>
                <a:solidFill>
                  <a:srgbClr val="28498B"/>
                </a:solidFill>
              </a:rPr>
              <a:t>2</a:t>
            </a:r>
          </a:p>
          <a:p>
            <a:r>
              <a:rPr lang="en-US" altLang="zh-CN" sz="2400" dirty="0">
                <a:ln w="10160">
                  <a:solidFill>
                    <a:srgbClr val="28498B"/>
                  </a:solidFill>
                  <a:prstDash val="solid"/>
                </a:ln>
                <a:solidFill>
                  <a:srgbClr val="28498B"/>
                </a:solidFill>
              </a:rPr>
              <a:t>z</a:t>
            </a:r>
            <a:r>
              <a:rPr lang="en-US" altLang="zh-CN" sz="2400" dirty="0" smtClean="0">
                <a:ln w="10160">
                  <a:solidFill>
                    <a:srgbClr val="28498B"/>
                  </a:solidFill>
                  <a:prstDash val="solid"/>
                </a:ln>
                <a:solidFill>
                  <a:srgbClr val="28498B"/>
                </a:solidFill>
              </a:rPr>
              <a:t>2</a:t>
            </a:r>
            <a:r>
              <a:rPr lang="zh-CN" altLang="en-US" sz="2400" dirty="0" smtClean="0">
                <a:ln w="10160">
                  <a:solidFill>
                    <a:srgbClr val="28498B"/>
                  </a:solidFill>
                  <a:prstDash val="solid"/>
                </a:ln>
                <a:solidFill>
                  <a:srgbClr val="28498B"/>
                </a:solidFill>
              </a:rPr>
              <a:t>：喜欢：</a:t>
            </a:r>
            <a:r>
              <a:rPr lang="en-US" altLang="zh-CN" sz="2400" dirty="0" smtClean="0">
                <a:ln w="10160">
                  <a:solidFill>
                    <a:srgbClr val="28498B"/>
                  </a:solidFill>
                  <a:prstDash val="solid"/>
                </a:ln>
                <a:solidFill>
                  <a:srgbClr val="28498B"/>
                </a:solidFill>
              </a:rPr>
              <a:t>3</a:t>
            </a:r>
          </a:p>
          <a:p>
            <a:r>
              <a:rPr lang="en-US" altLang="zh-CN" sz="2400" dirty="0">
                <a:ln w="10160">
                  <a:solidFill>
                    <a:srgbClr val="28498B"/>
                  </a:solidFill>
                  <a:prstDash val="solid"/>
                </a:ln>
                <a:solidFill>
                  <a:srgbClr val="28498B"/>
                </a:solidFill>
              </a:rPr>
              <a:t>z</a:t>
            </a:r>
            <a:r>
              <a:rPr lang="en-US" altLang="zh-CN" sz="2400" dirty="0" smtClean="0">
                <a:ln w="10160">
                  <a:solidFill>
                    <a:srgbClr val="28498B"/>
                  </a:solidFill>
                  <a:prstDash val="solid"/>
                </a:ln>
                <a:solidFill>
                  <a:srgbClr val="28498B"/>
                </a:solidFill>
              </a:rPr>
              <a:t>3</a:t>
            </a:r>
            <a:r>
              <a:rPr lang="zh-CN" altLang="en-US" sz="2400" dirty="0" smtClean="0">
                <a:ln w="10160">
                  <a:solidFill>
                    <a:srgbClr val="28498B"/>
                  </a:solidFill>
                  <a:prstDash val="solid"/>
                </a:ln>
                <a:solidFill>
                  <a:srgbClr val="28498B"/>
                </a:solidFill>
              </a:rPr>
              <a:t>：你：</a:t>
            </a:r>
            <a:r>
              <a:rPr lang="en-US" altLang="zh-CN" sz="2400" dirty="0" smtClean="0">
                <a:ln w="10160">
                  <a:solidFill>
                    <a:srgbClr val="28498B"/>
                  </a:solidFill>
                  <a:prstDash val="solid"/>
                </a:ln>
                <a:solidFill>
                  <a:srgbClr val="28498B"/>
                </a:solidFill>
              </a:rPr>
              <a:t>1  </a:t>
            </a:r>
            <a:r>
              <a:rPr lang="zh-CN" altLang="en-US" sz="2400" dirty="0" smtClean="0">
                <a:ln w="10160">
                  <a:solidFill>
                    <a:srgbClr val="00B050"/>
                  </a:solidFill>
                  <a:prstDash val="solid"/>
                </a:ln>
                <a:solidFill>
                  <a:srgbClr val="00B050"/>
                </a:solidFill>
              </a:rPr>
              <a:t>我：</a:t>
            </a:r>
            <a:r>
              <a:rPr lang="en-US" altLang="zh-CN" sz="2400" dirty="0" smtClean="0">
                <a:ln w="10160">
                  <a:solidFill>
                    <a:srgbClr val="00B050"/>
                  </a:solidFill>
                  <a:prstDash val="solid"/>
                </a:ln>
                <a:solidFill>
                  <a:srgbClr val="00B050"/>
                </a:solidFill>
              </a:rPr>
              <a:t>1</a:t>
            </a:r>
            <a:r>
              <a:rPr lang="en-US" altLang="zh-CN" sz="2400" dirty="0" smtClean="0">
                <a:ln w="10160">
                  <a:solidFill>
                    <a:srgbClr val="28498B"/>
                  </a:solidFill>
                  <a:prstDash val="solid"/>
                </a:ln>
                <a:solidFill>
                  <a:srgbClr val="28498B"/>
                </a:solidFill>
              </a:rPr>
              <a:t>  </a:t>
            </a:r>
            <a:r>
              <a:rPr lang="zh-CN" altLang="en-US" sz="2400" dirty="0" smtClean="0">
                <a:ln w="10160">
                  <a:solidFill>
                    <a:srgbClr val="28498B"/>
                  </a:solidFill>
                  <a:prstDash val="solid"/>
                </a:ln>
                <a:solidFill>
                  <a:srgbClr val="28498B"/>
                </a:solidFill>
              </a:rPr>
              <a:t>她：</a:t>
            </a:r>
            <a:r>
              <a:rPr lang="en-US" altLang="zh-CN" sz="2400" dirty="0" smtClean="0">
                <a:ln w="10160">
                  <a:solidFill>
                    <a:srgbClr val="28498B"/>
                  </a:solidFill>
                  <a:prstDash val="solid"/>
                </a:ln>
                <a:solidFill>
                  <a:srgbClr val="28498B"/>
                </a:solidFill>
              </a:rPr>
              <a:t>1</a:t>
            </a:r>
          </a:p>
        </p:txBody>
      </p:sp>
      <p:sp>
        <p:nvSpPr>
          <p:cNvPr id="8" name="文本框 1"/>
          <p:cNvSpPr txBox="1"/>
          <p:nvPr/>
        </p:nvSpPr>
        <p:spPr>
          <a:xfrm>
            <a:off x="3838352" y="2829129"/>
            <a:ext cx="4464496" cy="1200329"/>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smtClean="0">
                <a:ln w="10160">
                  <a:solidFill>
                    <a:srgbClr val="28498B"/>
                  </a:solidFill>
                  <a:prstDash val="solid"/>
                </a:ln>
                <a:solidFill>
                  <a:srgbClr val="28498B"/>
                </a:solidFill>
              </a:rPr>
              <a:t>d1</a:t>
            </a:r>
            <a:r>
              <a:rPr lang="zh-CN" altLang="en-US" sz="2400" dirty="0" smtClean="0">
                <a:ln w="10160">
                  <a:solidFill>
                    <a:srgbClr val="28498B"/>
                  </a:solidFill>
                  <a:prstDash val="solid"/>
                </a:ln>
                <a:solidFill>
                  <a:srgbClr val="28498B"/>
                </a:solidFill>
              </a:rPr>
              <a:t>：</a:t>
            </a:r>
            <a:r>
              <a:rPr lang="en-US" altLang="zh-CN" sz="2400" dirty="0" smtClean="0">
                <a:ln w="10160">
                  <a:solidFill>
                    <a:srgbClr val="00B050"/>
                  </a:solidFill>
                  <a:prstDash val="solid"/>
                </a:ln>
                <a:solidFill>
                  <a:srgbClr val="00B050"/>
                </a:solidFill>
              </a:rPr>
              <a:t>z1</a:t>
            </a:r>
            <a:r>
              <a:rPr lang="zh-CN" altLang="en-US" sz="2400" dirty="0" smtClean="0">
                <a:ln w="10160">
                  <a:solidFill>
                    <a:srgbClr val="00B050"/>
                  </a:solidFill>
                  <a:prstDash val="solid"/>
                </a:ln>
                <a:solidFill>
                  <a:srgbClr val="00B050"/>
                </a:solidFill>
              </a:rPr>
              <a:t>：</a:t>
            </a:r>
            <a:r>
              <a:rPr lang="en-US" altLang="zh-CN" sz="2400" dirty="0">
                <a:ln w="10160">
                  <a:solidFill>
                    <a:srgbClr val="00B050"/>
                  </a:solidFill>
                  <a:prstDash val="solid"/>
                </a:ln>
                <a:solidFill>
                  <a:srgbClr val="00B050"/>
                </a:solidFill>
              </a:rPr>
              <a:t>2</a:t>
            </a:r>
            <a:r>
              <a:rPr lang="zh-CN" altLang="en-US" sz="2400" dirty="0" smtClean="0">
                <a:ln w="10160">
                  <a:solidFill>
                    <a:srgbClr val="28498B"/>
                  </a:solidFill>
                  <a:prstDash val="solid"/>
                </a:ln>
                <a:solidFill>
                  <a:srgbClr val="28498B"/>
                </a:solidFill>
              </a:rPr>
              <a:t>   </a:t>
            </a:r>
            <a:r>
              <a:rPr lang="en-US" altLang="zh-CN" sz="2400" dirty="0" smtClean="0">
                <a:ln w="10160">
                  <a:solidFill>
                    <a:srgbClr val="28498B"/>
                  </a:solidFill>
                  <a:prstDash val="solid"/>
                </a:ln>
                <a:solidFill>
                  <a:srgbClr val="28498B"/>
                </a:solidFill>
              </a:rPr>
              <a:t>z2</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1   </a:t>
            </a:r>
            <a:r>
              <a:rPr lang="en-US" altLang="zh-CN" sz="2400" dirty="0" smtClean="0">
                <a:ln w="10160">
                  <a:solidFill>
                    <a:srgbClr val="00B050"/>
                  </a:solidFill>
                  <a:prstDash val="solid"/>
                </a:ln>
                <a:solidFill>
                  <a:srgbClr val="00B050"/>
                </a:solidFill>
              </a:rPr>
              <a:t>z3</a:t>
            </a:r>
            <a:r>
              <a:rPr lang="zh-CN" altLang="en-US" sz="2400" dirty="0" smtClean="0">
                <a:ln w="10160">
                  <a:solidFill>
                    <a:srgbClr val="00B050"/>
                  </a:solidFill>
                  <a:prstDash val="solid"/>
                </a:ln>
                <a:solidFill>
                  <a:srgbClr val="00B050"/>
                </a:solidFill>
              </a:rPr>
              <a:t>：</a:t>
            </a:r>
            <a:r>
              <a:rPr lang="en-US" altLang="zh-CN" sz="2400" dirty="0" smtClean="0">
                <a:ln w="10160">
                  <a:solidFill>
                    <a:srgbClr val="00B050"/>
                  </a:solidFill>
                  <a:prstDash val="solid"/>
                </a:ln>
                <a:solidFill>
                  <a:srgbClr val="00B050"/>
                </a:solidFill>
              </a:rPr>
              <a:t>2</a:t>
            </a:r>
          </a:p>
          <a:p>
            <a:r>
              <a:rPr lang="en-US" altLang="zh-CN" sz="2400" dirty="0" smtClean="0">
                <a:ln w="10160">
                  <a:solidFill>
                    <a:srgbClr val="28498B"/>
                  </a:solidFill>
                  <a:prstDash val="solid"/>
                </a:ln>
                <a:solidFill>
                  <a:srgbClr val="28498B"/>
                </a:solidFill>
              </a:rPr>
              <a:t>d2</a:t>
            </a:r>
            <a:r>
              <a:rPr lang="zh-CN" altLang="en-US" sz="2400" dirty="0" smtClean="0">
                <a:ln w="10160">
                  <a:solidFill>
                    <a:srgbClr val="28498B"/>
                  </a:solidFill>
                  <a:prstDash val="solid"/>
                </a:ln>
                <a:solidFill>
                  <a:srgbClr val="28498B"/>
                </a:solidFill>
              </a:rPr>
              <a:t>：</a:t>
            </a:r>
            <a:r>
              <a:rPr lang="en-US" altLang="zh-CN" sz="2400" dirty="0" smtClean="0">
                <a:ln w="10160">
                  <a:solidFill>
                    <a:srgbClr val="00B050"/>
                  </a:solidFill>
                  <a:prstDash val="solid"/>
                </a:ln>
                <a:solidFill>
                  <a:srgbClr val="00B050"/>
                </a:solidFill>
              </a:rPr>
              <a:t>z1</a:t>
            </a:r>
            <a:r>
              <a:rPr lang="zh-CN" altLang="en-US" sz="2400" dirty="0" smtClean="0">
                <a:ln w="10160">
                  <a:solidFill>
                    <a:srgbClr val="00B050"/>
                  </a:solidFill>
                  <a:prstDash val="solid"/>
                </a:ln>
                <a:solidFill>
                  <a:srgbClr val="00B050"/>
                </a:solidFill>
              </a:rPr>
              <a:t>：</a:t>
            </a:r>
            <a:r>
              <a:rPr lang="en-US" altLang="zh-CN" sz="2400" dirty="0" smtClean="0">
                <a:ln w="10160">
                  <a:solidFill>
                    <a:srgbClr val="00B050"/>
                  </a:solidFill>
                  <a:prstDash val="solid"/>
                </a:ln>
                <a:solidFill>
                  <a:srgbClr val="00B050"/>
                </a:solidFill>
              </a:rPr>
              <a:t>2</a:t>
            </a:r>
            <a:r>
              <a:rPr lang="en-US" altLang="zh-CN" sz="2400" dirty="0" smtClean="0">
                <a:ln w="10160">
                  <a:solidFill>
                    <a:srgbClr val="28498B"/>
                  </a:solidFill>
                  <a:prstDash val="solid"/>
                </a:ln>
                <a:solidFill>
                  <a:srgbClr val="28498B"/>
                </a:solidFill>
              </a:rPr>
              <a:t>   z2</a:t>
            </a:r>
            <a:r>
              <a:rPr lang="zh-CN" altLang="en-US" sz="2400" dirty="0" smtClean="0">
                <a:ln w="10160">
                  <a:solidFill>
                    <a:srgbClr val="28498B"/>
                  </a:solidFill>
                  <a:prstDash val="solid"/>
                </a:ln>
                <a:solidFill>
                  <a:srgbClr val="28498B"/>
                </a:solidFill>
              </a:rPr>
              <a:t>：</a:t>
            </a:r>
            <a:r>
              <a:rPr lang="en-US" altLang="zh-CN" sz="2400" dirty="0">
                <a:ln w="10160">
                  <a:solidFill>
                    <a:srgbClr val="28498B"/>
                  </a:solidFill>
                  <a:prstDash val="solid"/>
                </a:ln>
                <a:solidFill>
                  <a:srgbClr val="28498B"/>
                </a:solidFill>
              </a:rPr>
              <a:t>1</a:t>
            </a:r>
            <a:r>
              <a:rPr lang="en-US" altLang="zh-CN" sz="2400" dirty="0" smtClean="0">
                <a:ln w="10160">
                  <a:solidFill>
                    <a:srgbClr val="28498B"/>
                  </a:solidFill>
                  <a:prstDash val="solid"/>
                </a:ln>
                <a:solidFill>
                  <a:srgbClr val="28498B"/>
                </a:solidFill>
              </a:rPr>
              <a:t>   </a:t>
            </a:r>
            <a:r>
              <a:rPr lang="en-US" altLang="zh-CN" sz="2400" dirty="0" smtClean="0">
                <a:ln w="10160">
                  <a:solidFill>
                    <a:srgbClr val="00B050"/>
                  </a:solidFill>
                  <a:prstDash val="solid"/>
                </a:ln>
                <a:solidFill>
                  <a:srgbClr val="00B050"/>
                </a:solidFill>
              </a:rPr>
              <a:t>z3</a:t>
            </a:r>
            <a:r>
              <a:rPr lang="zh-CN" altLang="en-US" sz="2400" dirty="0" smtClean="0">
                <a:ln w="10160">
                  <a:solidFill>
                    <a:srgbClr val="00B050"/>
                  </a:solidFill>
                  <a:prstDash val="solid"/>
                </a:ln>
                <a:solidFill>
                  <a:srgbClr val="00B050"/>
                </a:solidFill>
              </a:rPr>
              <a:t>：</a:t>
            </a:r>
            <a:r>
              <a:rPr lang="en-US" altLang="zh-CN" sz="2400" dirty="0" smtClean="0">
                <a:ln w="10160">
                  <a:solidFill>
                    <a:srgbClr val="00B050"/>
                  </a:solidFill>
                  <a:prstDash val="solid"/>
                </a:ln>
                <a:solidFill>
                  <a:srgbClr val="00B050"/>
                </a:solidFill>
              </a:rPr>
              <a:t>2</a:t>
            </a:r>
          </a:p>
          <a:p>
            <a:r>
              <a:rPr lang="en-US" altLang="zh-CN" sz="2400" dirty="0" smtClean="0">
                <a:ln w="10160">
                  <a:solidFill>
                    <a:srgbClr val="28498B"/>
                  </a:solidFill>
                  <a:prstDash val="solid"/>
                </a:ln>
                <a:solidFill>
                  <a:srgbClr val="28498B"/>
                </a:solidFill>
              </a:rPr>
              <a:t>d3</a:t>
            </a:r>
            <a:r>
              <a:rPr lang="zh-CN" altLang="en-US" sz="2400" dirty="0" smtClean="0">
                <a:ln w="10160">
                  <a:solidFill>
                    <a:srgbClr val="28498B"/>
                  </a:solidFill>
                  <a:prstDash val="solid"/>
                </a:ln>
                <a:solidFill>
                  <a:srgbClr val="28498B"/>
                </a:solidFill>
              </a:rPr>
              <a:t>：</a:t>
            </a:r>
            <a:r>
              <a:rPr lang="en-US" altLang="zh-CN" sz="2400" dirty="0" smtClean="0">
                <a:ln w="10160">
                  <a:solidFill>
                    <a:srgbClr val="00B050"/>
                  </a:solidFill>
                  <a:prstDash val="solid"/>
                </a:ln>
                <a:solidFill>
                  <a:srgbClr val="00B050"/>
                </a:solidFill>
              </a:rPr>
              <a:t>z1</a:t>
            </a:r>
            <a:r>
              <a:rPr lang="zh-CN" altLang="en-US" sz="2400" dirty="0" smtClean="0">
                <a:ln w="10160">
                  <a:solidFill>
                    <a:srgbClr val="00B050"/>
                  </a:solidFill>
                  <a:prstDash val="solid"/>
                </a:ln>
                <a:solidFill>
                  <a:srgbClr val="00B050"/>
                </a:solidFill>
              </a:rPr>
              <a:t>：</a:t>
            </a:r>
            <a:r>
              <a:rPr lang="en-US" altLang="zh-CN" sz="2400" dirty="0">
                <a:ln w="10160">
                  <a:solidFill>
                    <a:srgbClr val="00B050"/>
                  </a:solidFill>
                  <a:prstDash val="solid"/>
                </a:ln>
                <a:solidFill>
                  <a:srgbClr val="00B050"/>
                </a:solidFill>
              </a:rPr>
              <a:t>2</a:t>
            </a:r>
            <a:r>
              <a:rPr lang="en-US" altLang="zh-CN" sz="2400" dirty="0" smtClean="0">
                <a:ln w="10160">
                  <a:solidFill>
                    <a:srgbClr val="28498B"/>
                  </a:solidFill>
                  <a:prstDash val="solid"/>
                </a:ln>
                <a:solidFill>
                  <a:srgbClr val="28498B"/>
                </a:solidFill>
              </a:rPr>
              <a:t>  </a:t>
            </a:r>
            <a:r>
              <a:rPr lang="zh-CN" altLang="en-US" sz="2400" dirty="0" smtClean="0">
                <a:ln w="10160">
                  <a:solidFill>
                    <a:srgbClr val="28498B"/>
                  </a:solidFill>
                  <a:prstDash val="solid"/>
                </a:ln>
                <a:solidFill>
                  <a:srgbClr val="28498B"/>
                </a:solidFill>
              </a:rPr>
              <a:t> </a:t>
            </a:r>
            <a:r>
              <a:rPr lang="en-US" altLang="zh-CN" sz="2400" dirty="0" smtClean="0">
                <a:ln w="10160">
                  <a:solidFill>
                    <a:srgbClr val="28498B"/>
                  </a:solidFill>
                  <a:prstDash val="solid"/>
                </a:ln>
                <a:solidFill>
                  <a:srgbClr val="28498B"/>
                </a:solidFill>
              </a:rPr>
              <a:t>z2</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1  </a:t>
            </a:r>
            <a:r>
              <a:rPr lang="zh-CN" altLang="en-US" sz="2400" dirty="0">
                <a:ln w="10160">
                  <a:solidFill>
                    <a:srgbClr val="28498B"/>
                  </a:solidFill>
                  <a:prstDash val="solid"/>
                </a:ln>
                <a:solidFill>
                  <a:srgbClr val="28498B"/>
                </a:solidFill>
              </a:rPr>
              <a:t> </a:t>
            </a:r>
            <a:r>
              <a:rPr lang="en-US" altLang="zh-CN" sz="2400" dirty="0" smtClean="0">
                <a:ln w="10160">
                  <a:solidFill>
                    <a:srgbClr val="00B050"/>
                  </a:solidFill>
                  <a:prstDash val="solid"/>
                </a:ln>
                <a:solidFill>
                  <a:srgbClr val="00B050"/>
                </a:solidFill>
              </a:rPr>
              <a:t>z3</a:t>
            </a:r>
            <a:r>
              <a:rPr lang="zh-CN" altLang="en-US" sz="2400" dirty="0" smtClean="0">
                <a:ln w="10160">
                  <a:solidFill>
                    <a:srgbClr val="00B050"/>
                  </a:solidFill>
                  <a:prstDash val="solid"/>
                </a:ln>
                <a:solidFill>
                  <a:srgbClr val="00B050"/>
                </a:solidFill>
              </a:rPr>
              <a:t>：</a:t>
            </a:r>
            <a:r>
              <a:rPr lang="en-US" altLang="zh-CN" sz="2400" dirty="0">
                <a:ln w="10160">
                  <a:solidFill>
                    <a:srgbClr val="00B050"/>
                  </a:solidFill>
                  <a:prstDash val="solid"/>
                </a:ln>
                <a:solidFill>
                  <a:srgbClr val="00B050"/>
                </a:solidFill>
              </a:rPr>
              <a:t>2</a:t>
            </a:r>
            <a:endParaRPr lang="en-US" altLang="zh-CN" sz="2400" dirty="0" smtClean="0">
              <a:ln w="10160">
                <a:solidFill>
                  <a:srgbClr val="00B050"/>
                </a:solidFill>
                <a:prstDash val="solid"/>
              </a:ln>
              <a:solidFill>
                <a:srgbClr val="00B050"/>
              </a:solidFill>
            </a:endParaRPr>
          </a:p>
        </p:txBody>
      </p:sp>
      <p:sp>
        <p:nvSpPr>
          <p:cNvPr id="9" name="文本框 1"/>
          <p:cNvSpPr txBox="1"/>
          <p:nvPr/>
        </p:nvSpPr>
        <p:spPr>
          <a:xfrm>
            <a:off x="471200" y="4149080"/>
            <a:ext cx="8233542" cy="2308324"/>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排除“我”这个词的影响，则：</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对于“你”，</a:t>
            </a:r>
            <a:r>
              <a:rPr lang="zh-CN" altLang="en-US" sz="2400" dirty="0">
                <a:ln w="10160">
                  <a:solidFill>
                    <a:srgbClr val="28498B"/>
                  </a:solidFill>
                  <a:prstDash val="solid"/>
                </a:ln>
                <a:solidFill>
                  <a:srgbClr val="28498B"/>
                </a:solidFill>
              </a:rPr>
              <a:t>其</a:t>
            </a:r>
            <a:r>
              <a:rPr lang="zh-CN" altLang="en-US" sz="2400" dirty="0" smtClean="0">
                <a:ln w="10160">
                  <a:solidFill>
                    <a:srgbClr val="28498B"/>
                  </a:solidFill>
                  <a:prstDash val="solid"/>
                </a:ln>
                <a:solidFill>
                  <a:srgbClr val="28498B"/>
                </a:solidFill>
              </a:rPr>
              <a:t>属于</a:t>
            </a:r>
            <a:r>
              <a:rPr lang="en-US" altLang="zh-CN" sz="2400" dirty="0" smtClean="0">
                <a:ln w="10160">
                  <a:solidFill>
                    <a:srgbClr val="28498B"/>
                  </a:solidFill>
                  <a:prstDash val="solid"/>
                </a:ln>
                <a:solidFill>
                  <a:srgbClr val="28498B"/>
                </a:solidFill>
              </a:rPr>
              <a:t>z1</a:t>
            </a:r>
            <a:r>
              <a:rPr lang="zh-CN" altLang="en-US" sz="2400" dirty="0" smtClean="0">
                <a:ln w="10160">
                  <a:solidFill>
                    <a:srgbClr val="28498B"/>
                  </a:solidFill>
                  <a:prstDash val="solid"/>
                </a:ln>
                <a:solidFill>
                  <a:srgbClr val="28498B"/>
                </a:solidFill>
              </a:rPr>
              <a:t>的概率为：</a:t>
            </a:r>
            <a:r>
              <a:rPr lang="en-US" altLang="zh-CN" sz="2400" dirty="0" smtClean="0">
                <a:ln w="10160">
                  <a:solidFill>
                    <a:srgbClr val="28498B"/>
                  </a:solidFill>
                  <a:prstDash val="solid"/>
                </a:ln>
                <a:solidFill>
                  <a:srgbClr val="28498B"/>
                </a:solidFill>
              </a:rPr>
              <a:t>2/5*1=2/5</a:t>
            </a:r>
            <a:r>
              <a:rPr lang="zh-CN" altLang="en-US" sz="2400" dirty="0" smtClean="0">
                <a:ln w="10160">
                  <a:solidFill>
                    <a:srgbClr val="28498B"/>
                  </a:solidFill>
                  <a:prstDash val="solid"/>
                </a:ln>
                <a:solidFill>
                  <a:srgbClr val="28498B"/>
                </a:solidFill>
              </a:rPr>
              <a:t>；其属于</a:t>
            </a:r>
            <a:r>
              <a:rPr lang="en-US" altLang="zh-CN" sz="2400" dirty="0" smtClean="0">
                <a:ln w="10160">
                  <a:solidFill>
                    <a:srgbClr val="28498B"/>
                  </a:solidFill>
                  <a:prstDash val="solid"/>
                </a:ln>
                <a:solidFill>
                  <a:srgbClr val="28498B"/>
                </a:solidFill>
              </a:rPr>
              <a:t>z2</a:t>
            </a:r>
            <a:r>
              <a:rPr lang="zh-CN" altLang="en-US" sz="2400" dirty="0" smtClean="0">
                <a:ln w="10160">
                  <a:solidFill>
                    <a:srgbClr val="28498B"/>
                  </a:solidFill>
                  <a:prstDash val="solid"/>
                </a:ln>
                <a:solidFill>
                  <a:srgbClr val="28498B"/>
                </a:solidFill>
              </a:rPr>
              <a:t>的概率为</a:t>
            </a:r>
            <a:r>
              <a:rPr lang="en-US" altLang="zh-CN" sz="2400" dirty="0" smtClean="0">
                <a:ln w="10160">
                  <a:solidFill>
                    <a:srgbClr val="28498B"/>
                  </a:solidFill>
                  <a:prstDash val="solid"/>
                </a:ln>
                <a:solidFill>
                  <a:srgbClr val="28498B"/>
                </a:solidFill>
              </a:rPr>
              <a:t>0</a:t>
            </a:r>
            <a:r>
              <a:rPr lang="zh-CN" altLang="en-US" sz="2400" dirty="0" smtClean="0">
                <a:ln w="10160">
                  <a:solidFill>
                    <a:srgbClr val="28498B"/>
                  </a:solidFill>
                  <a:prstDash val="solid"/>
                </a:ln>
                <a:solidFill>
                  <a:srgbClr val="28498B"/>
                </a:solidFill>
              </a:rPr>
              <a:t>，其属于</a:t>
            </a:r>
            <a:r>
              <a:rPr lang="en-US" altLang="zh-CN" sz="2400" dirty="0" smtClean="0">
                <a:ln w="10160">
                  <a:solidFill>
                    <a:srgbClr val="28498B"/>
                  </a:solidFill>
                  <a:prstDash val="solid"/>
                </a:ln>
                <a:solidFill>
                  <a:srgbClr val="28498B"/>
                </a:solidFill>
              </a:rPr>
              <a:t>z3</a:t>
            </a:r>
            <a:r>
              <a:rPr lang="zh-CN" altLang="en-US" sz="2400" dirty="0" smtClean="0">
                <a:ln w="10160">
                  <a:solidFill>
                    <a:srgbClr val="28498B"/>
                  </a:solidFill>
                  <a:prstDash val="solid"/>
                </a:ln>
                <a:solidFill>
                  <a:srgbClr val="28498B"/>
                </a:solidFill>
              </a:rPr>
              <a:t>的概率为</a:t>
            </a:r>
            <a:r>
              <a:rPr lang="en-US" altLang="zh-CN" sz="2400" dirty="0" smtClean="0">
                <a:ln w="10160">
                  <a:solidFill>
                    <a:srgbClr val="28498B"/>
                  </a:solidFill>
                  <a:prstDash val="solid"/>
                </a:ln>
                <a:solidFill>
                  <a:srgbClr val="28498B"/>
                </a:solidFill>
              </a:rPr>
              <a:t>2/5*1/2=1/5</a:t>
            </a:r>
            <a:r>
              <a:rPr lang="zh-CN" altLang="en-US" sz="2400" dirty="0" smtClean="0">
                <a:ln w="10160">
                  <a:solidFill>
                    <a:srgbClr val="28498B"/>
                  </a:solidFill>
                  <a:prstDash val="solid"/>
                </a:ln>
                <a:solidFill>
                  <a:srgbClr val="28498B"/>
                </a:solidFill>
              </a:rPr>
              <a:t>；归一化之后“你”的属于各个主题的概率为</a:t>
            </a:r>
            <a:r>
              <a:rPr lang="en-US" altLang="zh-CN" sz="2400" dirty="0" smtClean="0">
                <a:ln w="10160">
                  <a:solidFill>
                    <a:srgbClr val="28498B"/>
                  </a:solidFill>
                  <a:prstDash val="solid"/>
                </a:ln>
                <a:solidFill>
                  <a:srgbClr val="28498B"/>
                </a:solidFill>
              </a:rPr>
              <a:t>(2/3, 0, 1/3)</a:t>
            </a:r>
          </a:p>
          <a:p>
            <a:r>
              <a:rPr lang="zh-CN" altLang="en-US" sz="2400" dirty="0" smtClean="0">
                <a:ln w="10160">
                  <a:solidFill>
                    <a:srgbClr val="28498B"/>
                  </a:solidFill>
                  <a:prstDash val="solid"/>
                </a:ln>
                <a:solidFill>
                  <a:srgbClr val="28498B"/>
                </a:solidFill>
              </a:rPr>
              <a:t>对于“喜欢”，其属于各个主题的概率为</a:t>
            </a:r>
            <a:r>
              <a:rPr lang="en-US" altLang="zh-CN" sz="2400" dirty="0" smtClean="0">
                <a:ln w="10160">
                  <a:solidFill>
                    <a:srgbClr val="28498B"/>
                  </a:solidFill>
                  <a:prstDash val="solid"/>
                </a:ln>
                <a:solidFill>
                  <a:srgbClr val="28498B"/>
                </a:solidFill>
              </a:rPr>
              <a:t>(0, 1, 0)</a:t>
            </a:r>
          </a:p>
          <a:p>
            <a:r>
              <a:rPr lang="zh-CN" altLang="en-US" sz="2400" dirty="0" smtClean="0">
                <a:ln w="10160">
                  <a:solidFill>
                    <a:srgbClr val="28498B"/>
                  </a:solidFill>
                  <a:prstDash val="solid"/>
                </a:ln>
                <a:solidFill>
                  <a:srgbClr val="28498B"/>
                </a:solidFill>
              </a:rPr>
              <a:t>对于“她”，其属于各个主题的概率为</a:t>
            </a:r>
            <a:r>
              <a:rPr lang="en-US" altLang="zh-CN" sz="2400" dirty="0" smtClean="0">
                <a:ln w="10160">
                  <a:solidFill>
                    <a:srgbClr val="28498B"/>
                  </a:solidFill>
                  <a:prstDash val="solid"/>
                </a:ln>
                <a:solidFill>
                  <a:srgbClr val="28498B"/>
                </a:solidFill>
              </a:rPr>
              <a:t>(0, 0, 1)</a:t>
            </a:r>
          </a:p>
        </p:txBody>
      </p:sp>
    </p:spTree>
    <p:extLst>
      <p:ext uri="{BB962C8B-B14F-4D97-AF65-F5344CB8AC3E}">
        <p14:creationId xmlns:p14="http://schemas.microsoft.com/office/powerpoint/2010/main" val="110830866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4"/>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306736" y="1556792"/>
                <a:ext cx="8233542" cy="1569660"/>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a:ln w="10160">
                      <a:solidFill>
                        <a:srgbClr val="28498B"/>
                      </a:solidFill>
                      <a:prstDash val="solid"/>
                    </a:ln>
                    <a:solidFill>
                      <a:srgbClr val="28498B"/>
                    </a:solidFill>
                  </a:rPr>
                  <a:t>每一轮计算</a:t>
                </a:r>
                <a14:m>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sSub>
                          <m:sSubPr>
                            <m:ctrlPr>
                              <a:rPr lang="en-US" altLang="zh-CN" sz="2400" i="1" dirty="0">
                                <a:ln w="10160">
                                  <a:solidFill>
                                    <a:srgbClr val="28498B"/>
                                  </a:solidFill>
                                  <a:prstDash val="solid"/>
                                </a:ln>
                                <a:solidFill>
                                  <a:srgbClr val="28498B"/>
                                </a:solidFill>
                                <a:latin typeface="Cambria Math"/>
                              </a:rPr>
                            </m:ctrlPr>
                          </m:sSubPr>
                          <m:e>
                            <m:r>
                              <a:rPr lang="en-US" altLang="zh-CN" sz="2400" i="1" dirty="0">
                                <a:ln w="10160">
                                  <a:solidFill>
                                    <a:srgbClr val="28498B"/>
                                  </a:solidFill>
                                  <a:prstDash val="solid"/>
                                </a:ln>
                                <a:solidFill>
                                  <a:srgbClr val="28498B"/>
                                </a:solidFill>
                                <a:latin typeface="Cambria Math"/>
                              </a:rPr>
                              <m:t>𝑧</m:t>
                            </m:r>
                          </m:e>
                          <m:sub>
                            <m:r>
                              <a:rPr lang="en-US" altLang="zh-CN" sz="2400" i="1" dirty="0">
                                <a:ln w="10160">
                                  <a:solidFill>
                                    <a:srgbClr val="28498B"/>
                                  </a:solidFill>
                                  <a:prstDash val="solid"/>
                                </a:ln>
                                <a:solidFill>
                                  <a:srgbClr val="28498B"/>
                                </a:solidFill>
                                <a:latin typeface="Cambria Math"/>
                              </a:rPr>
                              <m:t>𝑖</m:t>
                            </m:r>
                          </m:sub>
                        </m:sSub>
                      </m:e>
                      <m:e>
                        <m:sSub>
                          <m:sSubPr>
                            <m:ctrlPr>
                              <a:rPr lang="en-US" altLang="zh-CN" sz="2400" i="1" dirty="0">
                                <a:ln w="10160">
                                  <a:solidFill>
                                    <a:srgbClr val="28498B"/>
                                  </a:solidFill>
                                  <a:prstDash val="solid"/>
                                </a:ln>
                                <a:solidFill>
                                  <a:srgbClr val="28498B"/>
                                </a:solidFill>
                                <a:latin typeface="Cambria Math"/>
                              </a:rPr>
                            </m:ctrlPr>
                          </m:sSubPr>
                          <m:e>
                            <m:r>
                              <a:rPr lang="en-US" altLang="zh-CN" sz="2400" i="1" dirty="0">
                                <a:ln w="10160">
                                  <a:solidFill>
                                    <a:srgbClr val="28498B"/>
                                  </a:solidFill>
                                  <a:prstDash val="solid"/>
                                </a:ln>
                                <a:solidFill>
                                  <a:srgbClr val="28498B"/>
                                </a:solidFill>
                                <a:latin typeface="Cambria Math"/>
                              </a:rPr>
                              <m:t>𝑧</m:t>
                            </m:r>
                          </m:e>
                          <m:sub>
                            <m:r>
                              <a:rPr lang="en-US" altLang="zh-CN" sz="2400" i="1" dirty="0">
                                <a:ln w="10160">
                                  <a:solidFill>
                                    <a:srgbClr val="28498B"/>
                                  </a:solidFill>
                                  <a:prstDash val="solid"/>
                                </a:ln>
                                <a:solidFill>
                                  <a:srgbClr val="28498B"/>
                                </a:solidFill>
                                <a:latin typeface="Cambria Math"/>
                              </a:rPr>
                              <m:t>−</m:t>
                            </m:r>
                            <m:r>
                              <a:rPr lang="en-US" altLang="zh-CN" sz="2400" i="1" dirty="0">
                                <a:ln w="10160">
                                  <a:solidFill>
                                    <a:srgbClr val="28498B"/>
                                  </a:solidFill>
                                  <a:prstDash val="solid"/>
                                </a:ln>
                                <a:solidFill>
                                  <a:srgbClr val="28498B"/>
                                </a:solidFill>
                                <a:latin typeface="Cambria Math"/>
                              </a:rPr>
                              <m:t>𝑖</m:t>
                            </m:r>
                          </m:sub>
                        </m:sSub>
                        <m:r>
                          <a:rPr lang="en-US" altLang="zh-CN" sz="2400" i="1" dirty="0">
                            <a:ln w="10160">
                              <a:solidFill>
                                <a:srgbClr val="28498B"/>
                              </a:solidFill>
                              <a:prstDash val="solid"/>
                            </a:ln>
                            <a:solidFill>
                              <a:srgbClr val="28498B"/>
                            </a:solidFill>
                            <a:latin typeface="Cambria Math"/>
                          </a:rPr>
                          <m:t>,</m:t>
                        </m:r>
                        <m:r>
                          <a:rPr lang="en-US" altLang="zh-CN" sz="2400" i="1" dirty="0">
                            <a:ln w="10160">
                              <a:solidFill>
                                <a:srgbClr val="28498B"/>
                              </a:solidFill>
                              <a:prstDash val="solid"/>
                            </a:ln>
                            <a:solidFill>
                              <a:srgbClr val="28498B"/>
                            </a:solidFill>
                            <a:latin typeface="Cambria Math"/>
                          </a:rPr>
                          <m:t>𝐷</m:t>
                        </m:r>
                        <m:r>
                          <a:rPr lang="en-US" altLang="zh-CN" sz="2400" i="1" dirty="0">
                            <a:ln w="10160">
                              <a:solidFill>
                                <a:srgbClr val="28498B"/>
                              </a:solidFill>
                              <a:prstDash val="solid"/>
                            </a:ln>
                            <a:solidFill>
                              <a:srgbClr val="28498B"/>
                            </a:solidFill>
                            <a:latin typeface="Cambria Math"/>
                          </a:rPr>
                          <m:t>,</m:t>
                        </m:r>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𝑤</m:t>
                            </m:r>
                          </m:e>
                        </m:acc>
                      </m:e>
                    </m:d>
                  </m:oMath>
                </a14:m>
                <a:r>
                  <a:rPr lang="zh-CN" altLang="en-US" sz="2400" dirty="0" smtClean="0">
                    <a:ln w="10160">
                      <a:solidFill>
                        <a:srgbClr val="28498B"/>
                      </a:solidFill>
                      <a:prstDash val="solid"/>
                    </a:ln>
                    <a:solidFill>
                      <a:srgbClr val="28498B"/>
                    </a:solidFill>
                  </a:rPr>
                  <a:t>就是一个</a:t>
                </a:r>
                <a:r>
                  <a:rPr lang="en-US" altLang="zh-CN" sz="2400" dirty="0" smtClean="0">
                    <a:ln w="10160">
                      <a:solidFill>
                        <a:srgbClr val="28498B"/>
                      </a:solidFill>
                      <a:prstDash val="solid"/>
                    </a:ln>
                    <a:solidFill>
                      <a:srgbClr val="28498B"/>
                    </a:solidFill>
                  </a:rPr>
                  <a:t>Gibbs Sampling</a:t>
                </a:r>
                <a:r>
                  <a:rPr lang="zh-CN" altLang="en-US" sz="2400" dirty="0" smtClean="0">
                    <a:ln w="10160">
                      <a:solidFill>
                        <a:srgbClr val="28498B"/>
                      </a:solidFill>
                      <a:prstDash val="solid"/>
                    </a:ln>
                    <a:solidFill>
                      <a:srgbClr val="28498B"/>
                    </a:solidFill>
                  </a:rPr>
                  <a:t>的过程。</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根据</a:t>
                </a:r>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模型</a:t>
                </a:r>
                <a:r>
                  <a:rPr lang="zh-CN" altLang="en-US" sz="2400" dirty="0">
                    <a:ln w="10160">
                      <a:solidFill>
                        <a:srgbClr val="28498B"/>
                      </a:solidFill>
                      <a:prstDash val="solid"/>
                    </a:ln>
                    <a:solidFill>
                      <a:srgbClr val="28498B"/>
                    </a:solidFill>
                  </a:rPr>
                  <a:t>的主题、词汇联合概率</a:t>
                </a:r>
                <a:r>
                  <a:rPr lang="zh-CN" altLang="en-US" sz="2400" dirty="0" smtClean="0">
                    <a:ln w="10160">
                      <a:solidFill>
                        <a:srgbClr val="28498B"/>
                      </a:solidFill>
                      <a:prstDash val="solid"/>
                    </a:ln>
                    <a:solidFill>
                      <a:srgbClr val="28498B"/>
                    </a:solidFill>
                  </a:rPr>
                  <a:t>密度函数，</a:t>
                </a:r>
                <a:r>
                  <a:rPr lang="en-US" altLang="zh-CN" sz="2400" dirty="0" smtClean="0">
                    <a:ln w="10160">
                      <a:solidFill>
                        <a:srgbClr val="28498B"/>
                      </a:solidFill>
                      <a:prstDash val="solid"/>
                    </a:ln>
                    <a:solidFill>
                      <a:srgbClr val="28498B"/>
                    </a:solidFill>
                  </a:rPr>
                  <a:t>Gibbs Sampling</a:t>
                </a:r>
                <a:r>
                  <a:rPr lang="zh-CN" altLang="en-US" sz="2400" dirty="0" smtClean="0">
                    <a:ln w="10160">
                      <a:solidFill>
                        <a:srgbClr val="28498B"/>
                      </a:solidFill>
                      <a:prstDash val="solid"/>
                    </a:ln>
                    <a:solidFill>
                      <a:srgbClr val="28498B"/>
                    </a:solidFill>
                  </a:rPr>
                  <a:t>的公式如下：</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306736" y="1556792"/>
                <a:ext cx="8233542" cy="1569660"/>
              </a:xfrm>
              <a:prstGeom prst="rect">
                <a:avLst/>
              </a:prstGeom>
              <a:blipFill rotWithShape="1">
                <a:blip r:embed="rId5"/>
                <a:stretch>
                  <a:fillRect l="-1110" t="-4264"/>
                </a:stretch>
              </a:blipFill>
              <a:effectLst>
                <a:innerShdw blurRad="63500" dist="50800" dir="2700000">
                  <a:prstClr val="black">
                    <a:alpha val="50000"/>
                  </a:prstClr>
                </a:innerShdw>
              </a:effectLst>
            </p:spPr>
            <p:txBody>
              <a:bodyPr/>
              <a:lstStyle/>
              <a:p>
                <a:r>
                  <a:rPr lang="zh-CN" altLang="en-US">
                    <a:noFill/>
                  </a:rPr>
                  <a:t> </a:t>
                </a:r>
              </a:p>
            </p:txBody>
          </p:sp>
        </mc:Fallback>
      </mc:AlternateContent>
      <p:graphicFrame>
        <p:nvGraphicFramePr>
          <p:cNvPr id="2" name="对象 1"/>
          <p:cNvGraphicFramePr>
            <a:graphicFrameLocks noChangeAspect="1"/>
          </p:cNvGraphicFramePr>
          <p:nvPr>
            <p:extLst>
              <p:ext uri="{D42A27DB-BD31-4B8C-83A1-F6EECF244321}">
                <p14:modId xmlns:p14="http://schemas.microsoft.com/office/powerpoint/2010/main" val="3952799459"/>
              </p:ext>
            </p:extLst>
          </p:nvPr>
        </p:nvGraphicFramePr>
        <p:xfrm>
          <a:off x="755576" y="2852936"/>
          <a:ext cx="7774560" cy="4005064"/>
        </p:xfrm>
        <a:graphic>
          <a:graphicData uri="http://schemas.openxmlformats.org/presentationml/2006/ole">
            <mc:AlternateContent xmlns:mc="http://schemas.openxmlformats.org/markup-compatibility/2006">
              <mc:Choice xmlns:v="urn:schemas-microsoft-com:vml" Requires="v">
                <p:oleObj spid="_x0000_s13336" name="Equation" r:id="rId6" imgW="4838400" imgH="2234880" progId="Equation.DSMT4">
                  <p:embed/>
                </p:oleObj>
              </mc:Choice>
              <mc:Fallback>
                <p:oleObj name="Equation" r:id="rId6" imgW="4838400" imgH="2234880" progId="Equation.DSMT4">
                  <p:embed/>
                  <p:pic>
                    <p:nvPicPr>
                      <p:cNvPr id="0" name=""/>
                      <p:cNvPicPr/>
                      <p:nvPr/>
                    </p:nvPicPr>
                    <p:blipFill>
                      <a:blip r:embed="rId7"/>
                      <a:stretch>
                        <a:fillRect/>
                      </a:stretch>
                    </p:blipFill>
                    <p:spPr>
                      <a:xfrm>
                        <a:off x="755576" y="2852936"/>
                        <a:ext cx="7774560" cy="4005064"/>
                      </a:xfrm>
                      <a:prstGeom prst="rect">
                        <a:avLst/>
                      </a:prstGeom>
                    </p:spPr>
                  </p:pic>
                </p:oleObj>
              </mc:Fallback>
            </mc:AlternateContent>
          </a:graphicData>
        </a:graphic>
      </p:graphicFrame>
    </p:spTree>
    <p:extLst>
      <p:ext uri="{BB962C8B-B14F-4D97-AF65-F5344CB8AC3E}">
        <p14:creationId xmlns:p14="http://schemas.microsoft.com/office/powerpoint/2010/main" val="418274036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4"/>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4021037"/>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最终得到的</a:t>
                </a:r>
                <a14:m>
                  <m:oMath xmlns:m="http://schemas.openxmlformats.org/officeDocument/2006/math">
                    <m:sSub>
                      <m:sSubPr>
                        <m:ctrlPr>
                          <a:rPr lang="en-US" altLang="zh-CN" sz="2400" i="1" smtClean="0">
                            <a:ln w="10160">
                              <a:solidFill>
                                <a:srgbClr val="28498B"/>
                              </a:solidFill>
                              <a:prstDash val="solid"/>
                            </a:ln>
                            <a:solidFill>
                              <a:srgbClr val="28498B"/>
                            </a:solidFill>
                            <a:latin typeface="Cambria Math"/>
                          </a:rPr>
                        </m:ctrlPr>
                      </m:sSubPr>
                      <m:e>
                        <m:acc>
                          <m:accPr>
                            <m:chr m:val="̂"/>
                            <m:ctrlPr>
                              <a:rPr lang="en-US" altLang="zh-CN" sz="2400" i="1" smtClean="0">
                                <a:ln w="10160">
                                  <a:solidFill>
                                    <a:srgbClr val="28498B"/>
                                  </a:solidFill>
                                  <a:prstDash val="solid"/>
                                </a:ln>
                                <a:solidFill>
                                  <a:srgbClr val="28498B"/>
                                </a:solidFill>
                                <a:latin typeface="Cambria Math"/>
                              </a:rPr>
                            </m:ctrlPr>
                          </m:accPr>
                          <m:e>
                            <m:r>
                              <a:rPr lang="zh-CN" altLang="en-US" sz="2400" i="1" smtClean="0">
                                <a:ln w="10160">
                                  <a:solidFill>
                                    <a:srgbClr val="28498B"/>
                                  </a:solidFill>
                                  <a:prstDash val="solid"/>
                                </a:ln>
                                <a:solidFill>
                                  <a:srgbClr val="28498B"/>
                                </a:solidFill>
                                <a:latin typeface="Cambria Math"/>
                              </a:rPr>
                              <m:t>𝜃</m:t>
                            </m:r>
                          </m:e>
                        </m:acc>
                      </m:e>
                      <m:sub>
                        <m:r>
                          <m:rPr>
                            <m:sty m:val="p"/>
                          </m:rPr>
                          <a:rPr lang="en-US" altLang="zh-CN" sz="2400" i="1">
                            <a:ln w="10160">
                              <a:solidFill>
                                <a:srgbClr val="28498B"/>
                              </a:solidFill>
                              <a:prstDash val="solid"/>
                            </a:ln>
                            <a:solidFill>
                              <a:srgbClr val="28498B"/>
                            </a:solidFill>
                            <a:latin typeface="Cambria Math"/>
                          </a:rPr>
                          <m:t>mk</m:t>
                        </m:r>
                      </m:sub>
                    </m:sSub>
                  </m:oMath>
                </a14:m>
                <a:r>
                  <a:rPr lang="zh-CN" altLang="en-US" sz="2400" dirty="0" smtClean="0">
                    <a:ln w="10160">
                      <a:solidFill>
                        <a:srgbClr val="28498B"/>
                      </a:solidFill>
                      <a:prstDash val="solid"/>
                    </a:ln>
                    <a:solidFill>
                      <a:srgbClr val="28498B"/>
                    </a:solidFill>
                  </a:rPr>
                  <a:t>和</a:t>
                </a:r>
                <a14:m>
                  <m:oMath xmlns:m="http://schemas.openxmlformats.org/officeDocument/2006/math">
                    <m:sSub>
                      <m:sSubPr>
                        <m:ctrlPr>
                          <a:rPr lang="en-US" altLang="zh-CN" sz="2400" i="1">
                            <a:ln w="10160">
                              <a:solidFill>
                                <a:srgbClr val="28498B"/>
                              </a:solidFill>
                              <a:prstDash val="solid"/>
                            </a:ln>
                            <a:solidFill>
                              <a:srgbClr val="28498B"/>
                            </a:solidFill>
                            <a:latin typeface="Cambria Math"/>
                          </a:rPr>
                        </m:ctrlPr>
                      </m:sSubPr>
                      <m:e>
                        <m:acc>
                          <m:accPr>
                            <m:chr m:val="̂"/>
                            <m:ctrlPr>
                              <a:rPr lang="en-US" altLang="zh-CN" sz="2400" i="1">
                                <a:ln w="10160">
                                  <a:solidFill>
                                    <a:srgbClr val="28498B"/>
                                  </a:solidFill>
                                  <a:prstDash val="solid"/>
                                </a:ln>
                                <a:solidFill>
                                  <a:srgbClr val="28498B"/>
                                </a:solidFill>
                                <a:latin typeface="Cambria Math"/>
                              </a:rPr>
                            </m:ctrlPr>
                          </m:accPr>
                          <m:e>
                            <m:r>
                              <a:rPr lang="zh-CN" altLang="en-US" sz="2400" i="1" smtClean="0">
                                <a:ln w="10160">
                                  <a:solidFill>
                                    <a:srgbClr val="28498B"/>
                                  </a:solidFill>
                                  <a:prstDash val="solid"/>
                                </a:ln>
                                <a:solidFill>
                                  <a:srgbClr val="28498B"/>
                                </a:solidFill>
                                <a:latin typeface="Cambria Math"/>
                              </a:rPr>
                              <m:t>𝜑</m:t>
                            </m:r>
                          </m:e>
                        </m:acc>
                      </m:e>
                      <m:sub>
                        <m:r>
                          <a:rPr lang="en-US" altLang="zh-CN" sz="2400" b="0" i="1" smtClean="0">
                            <a:ln w="10160">
                              <a:solidFill>
                                <a:srgbClr val="28498B"/>
                              </a:solidFill>
                              <a:prstDash val="solid"/>
                            </a:ln>
                            <a:solidFill>
                              <a:srgbClr val="28498B"/>
                            </a:solidFill>
                            <a:latin typeface="Cambria Math"/>
                          </a:rPr>
                          <m:t>𝑘𝑡</m:t>
                        </m:r>
                      </m:sub>
                    </m:sSub>
                  </m:oMath>
                </a14:m>
                <a:r>
                  <a:rPr lang="zh-CN" altLang="en-US" sz="2400" dirty="0" smtClean="0">
                    <a:ln w="10160">
                      <a:solidFill>
                        <a:srgbClr val="28498B"/>
                      </a:solidFill>
                      <a:prstDash val="solid"/>
                    </a:ln>
                    <a:solidFill>
                      <a:srgbClr val="28498B"/>
                    </a:solidFill>
                  </a:rPr>
                  <a:t>即为估计出的参数，分别表示更新的文档</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主题分布和主题</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词汇分布。</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在估计参数的时候，取平均数作为参数的估计值。</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下面详细介绍参数的估计过程。</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若随机变量</a:t>
                </a:r>
                <a:r>
                  <a:rPr lang="en-US" altLang="zh-CN" sz="2400" dirty="0" smtClean="0">
                    <a:ln w="10160">
                      <a:solidFill>
                        <a:srgbClr val="28498B"/>
                      </a:solidFill>
                      <a:prstDash val="solid"/>
                    </a:ln>
                    <a:solidFill>
                      <a:srgbClr val="28498B"/>
                    </a:solidFill>
                  </a:rPr>
                  <a:t>x</a:t>
                </a:r>
                <a:r>
                  <a:rPr lang="zh-CN" altLang="en-US" sz="2400" dirty="0" smtClean="0">
                    <a:ln w="10160">
                      <a:solidFill>
                        <a:srgbClr val="28498B"/>
                      </a:solidFill>
                      <a:prstDash val="solid"/>
                    </a:ln>
                    <a:solidFill>
                      <a:srgbClr val="28498B"/>
                    </a:solidFill>
                  </a:rPr>
                  <a:t>服从</a:t>
                </a:r>
                <a:r>
                  <a:rPr lang="en-US" altLang="zh-CN" sz="2400" dirty="0" smtClean="0">
                    <a:ln w="10160">
                      <a:solidFill>
                        <a:srgbClr val="28498B"/>
                      </a:solidFill>
                      <a:prstDash val="solid"/>
                    </a:ln>
                    <a:solidFill>
                      <a:srgbClr val="28498B"/>
                    </a:solidFill>
                  </a:rPr>
                  <a:t>B</a:t>
                </a:r>
                <a:r>
                  <a:rPr lang="zh-CN" altLang="en-US" sz="2400" dirty="0" smtClean="0">
                    <a:ln w="10160">
                      <a:solidFill>
                        <a:srgbClr val="28498B"/>
                      </a:solidFill>
                      <a:prstDash val="solid"/>
                    </a:ln>
                    <a:solidFill>
                      <a:srgbClr val="28498B"/>
                    </a:solidFill>
                  </a:rPr>
                  <a:t>分布，即</a:t>
                </a:r>
                <a14:m>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x</m:t>
                    </m:r>
                    <m:r>
                      <a:rPr lang="en-US" altLang="zh-CN" sz="2400" b="0" i="0" dirty="0" smtClean="0">
                        <a:ln w="10160">
                          <a:solidFill>
                            <a:srgbClr val="28498B"/>
                          </a:solidFill>
                          <a:prstDash val="solid"/>
                        </a:ln>
                        <a:solidFill>
                          <a:srgbClr val="28498B"/>
                        </a:solidFill>
                        <a:latin typeface="Cambria Math"/>
                      </a:rPr>
                      <m:t>~</m:t>
                    </m:r>
                    <m:r>
                      <m:rPr>
                        <m:sty m:val="p"/>
                      </m:rPr>
                      <a:rPr lang="en-US" altLang="zh-CN" sz="2400" b="0" i="0" dirty="0" smtClean="0">
                        <a:ln w="10160">
                          <a:solidFill>
                            <a:srgbClr val="28498B"/>
                          </a:solidFill>
                          <a:prstDash val="solid"/>
                        </a:ln>
                        <a:solidFill>
                          <a:srgbClr val="28498B"/>
                        </a:solidFill>
                        <a:latin typeface="Cambria Math"/>
                      </a:rPr>
                      <m:t>B</m:t>
                    </m:r>
                    <m:r>
                      <a:rPr lang="en-US" altLang="zh-CN" sz="2400" b="0" i="0" dirty="0" smtClean="0">
                        <a:ln w="10160">
                          <a:solidFill>
                            <a:srgbClr val="28498B"/>
                          </a:solidFill>
                          <a:prstDash val="solid"/>
                        </a:ln>
                        <a:solidFill>
                          <a:srgbClr val="28498B"/>
                        </a:solidFill>
                        <a:latin typeface="Cambria Math"/>
                      </a:rPr>
                      <m:t>(</m:t>
                    </m:r>
                    <m:r>
                      <m:rPr>
                        <m:sty m:val="p"/>
                      </m:rPr>
                      <a:rPr lang="en-US" altLang="zh-CN" sz="2400" b="0" i="0" dirty="0" smtClean="0">
                        <a:ln w="10160">
                          <a:solidFill>
                            <a:srgbClr val="28498B"/>
                          </a:solidFill>
                          <a:prstDash val="solid"/>
                        </a:ln>
                        <a:solidFill>
                          <a:srgbClr val="28498B"/>
                        </a:solidFill>
                        <a:latin typeface="Cambria Math"/>
                      </a:rPr>
                      <m:t>t</m:t>
                    </m:r>
                    <m:r>
                      <a:rPr lang="en-US" altLang="zh-CN" sz="2400" b="0" i="0" dirty="0" smtClean="0">
                        <a:ln w="10160">
                          <a:solidFill>
                            <a:srgbClr val="28498B"/>
                          </a:solidFill>
                          <a:prstDash val="solid"/>
                        </a:ln>
                        <a:solidFill>
                          <a:srgbClr val="28498B"/>
                        </a:solidFill>
                        <a:latin typeface="Cambria Math"/>
                      </a:rPr>
                      <m:t>|</m:t>
                    </m:r>
                    <m:r>
                      <m:rPr>
                        <m:sty m:val="p"/>
                      </m:rPr>
                      <a:rPr lang="el-GR" altLang="zh-CN" sz="2400" b="0" i="1" dirty="0" smtClean="0">
                        <a:ln w="10160">
                          <a:solidFill>
                            <a:srgbClr val="28498B"/>
                          </a:solidFill>
                          <a:prstDash val="solid"/>
                        </a:ln>
                        <a:solidFill>
                          <a:srgbClr val="28498B"/>
                        </a:solidFill>
                        <a:latin typeface="Cambria Math"/>
                        <a:ea typeface="Cambria Math"/>
                      </a:rPr>
                      <m:t>α</m:t>
                    </m:r>
                    <m:r>
                      <a:rPr lang="en-US" altLang="zh-CN" sz="2400" b="0" i="1" dirty="0" smtClean="0">
                        <a:ln w="10160">
                          <a:solidFill>
                            <a:srgbClr val="28498B"/>
                          </a:solidFill>
                          <a:prstDash val="solid"/>
                        </a:ln>
                        <a:solidFill>
                          <a:srgbClr val="28498B"/>
                        </a:solidFill>
                        <a:latin typeface="Cambria Math"/>
                        <a:ea typeface="Cambria Math"/>
                      </a:rPr>
                      <m:t>,</m:t>
                    </m:r>
                    <m:r>
                      <a:rPr lang="zh-CN" altLang="en-US" sz="2400" b="0" i="1" dirty="0" smtClean="0">
                        <a:ln w="10160">
                          <a:solidFill>
                            <a:srgbClr val="28498B"/>
                          </a:solidFill>
                          <a:prstDash val="solid"/>
                        </a:ln>
                        <a:solidFill>
                          <a:srgbClr val="28498B"/>
                        </a:solidFill>
                        <a:latin typeface="Cambria Math"/>
                        <a:ea typeface="Cambria Math"/>
                      </a:rPr>
                      <m:t>𝛽</m:t>
                    </m:r>
                    <m:r>
                      <a:rPr lang="en-US" altLang="zh-CN" sz="2400" b="0" i="0" dirty="0" smtClean="0">
                        <a:ln w="10160">
                          <a:solidFill>
                            <a:srgbClr val="28498B"/>
                          </a:solidFill>
                          <a:prstDash val="solid"/>
                        </a:ln>
                        <a:solidFill>
                          <a:srgbClr val="28498B"/>
                        </a:solidFill>
                        <a:latin typeface="Cambria Math"/>
                      </a:rPr>
                      <m:t>)</m:t>
                    </m:r>
                  </m:oMath>
                </a14:m>
                <a:r>
                  <a:rPr lang="zh-CN" altLang="en-US" sz="2400" dirty="0" smtClean="0">
                    <a:ln w="10160">
                      <a:solidFill>
                        <a:srgbClr val="28498B"/>
                      </a:solidFill>
                      <a:prstDash val="solid"/>
                    </a:ln>
                    <a:solidFill>
                      <a:srgbClr val="28498B"/>
                    </a:solidFill>
                  </a:rPr>
                  <a:t>，则根据</a:t>
                </a:r>
                <a:r>
                  <a:rPr lang="en-US" altLang="zh-CN" sz="2400" dirty="0" smtClean="0">
                    <a:ln w="10160">
                      <a:solidFill>
                        <a:srgbClr val="28498B"/>
                      </a:solidFill>
                      <a:prstDash val="solid"/>
                    </a:ln>
                    <a:solidFill>
                      <a:srgbClr val="28498B"/>
                    </a:solidFill>
                  </a:rPr>
                  <a:t>B</a:t>
                </a:r>
                <a:r>
                  <a:rPr lang="zh-CN" altLang="en-US" sz="2400" dirty="0" smtClean="0">
                    <a:ln w="10160">
                      <a:solidFill>
                        <a:srgbClr val="28498B"/>
                      </a:solidFill>
                      <a:prstDash val="solid"/>
                    </a:ln>
                    <a:solidFill>
                      <a:srgbClr val="28498B"/>
                    </a:solidFill>
                  </a:rPr>
                  <a:t>分布的性质，有</a:t>
                </a:r>
                <a14:m>
                  <m:oMath xmlns:m="http://schemas.openxmlformats.org/officeDocument/2006/math">
                    <m:r>
                      <a:rPr lang="en-US" altLang="zh-CN" sz="2400" b="0" i="1" smtClean="0">
                        <a:ln w="10160">
                          <a:solidFill>
                            <a:srgbClr val="28498B"/>
                          </a:solidFill>
                          <a:prstDash val="solid"/>
                        </a:ln>
                        <a:solidFill>
                          <a:srgbClr val="28498B"/>
                        </a:solidFill>
                        <a:latin typeface="Cambria Math"/>
                      </a:rPr>
                      <m:t>𝐸</m:t>
                    </m:r>
                    <m:d>
                      <m:dPr>
                        <m:ctrlPr>
                          <a:rPr lang="en-US" altLang="zh-CN" sz="2400" b="0" i="1" smtClean="0">
                            <a:ln w="10160">
                              <a:solidFill>
                                <a:srgbClr val="28498B"/>
                              </a:solidFill>
                              <a:prstDash val="solid"/>
                            </a:ln>
                            <a:solidFill>
                              <a:srgbClr val="28498B"/>
                            </a:solidFill>
                            <a:latin typeface="Cambria Math"/>
                          </a:rPr>
                        </m:ctrlPr>
                      </m:dPr>
                      <m:e>
                        <m:r>
                          <a:rPr lang="en-US" altLang="zh-CN" sz="2400" b="0" i="1" smtClean="0">
                            <a:ln w="10160">
                              <a:solidFill>
                                <a:srgbClr val="28498B"/>
                              </a:solidFill>
                              <a:prstDash val="solid"/>
                            </a:ln>
                            <a:solidFill>
                              <a:srgbClr val="28498B"/>
                            </a:solidFill>
                            <a:latin typeface="Cambria Math"/>
                          </a:rPr>
                          <m:t>𝑥</m:t>
                        </m:r>
                      </m:e>
                    </m:d>
                    <m:r>
                      <a:rPr lang="en-US" altLang="zh-CN" sz="2400" b="0" i="1" smtClean="0">
                        <a:ln w="10160">
                          <a:solidFill>
                            <a:srgbClr val="28498B"/>
                          </a:solidFill>
                          <a:prstDash val="solid"/>
                        </a:ln>
                        <a:solidFill>
                          <a:srgbClr val="28498B"/>
                        </a:solidFill>
                        <a:latin typeface="Cambria Math"/>
                      </a:rPr>
                      <m:t>=</m:t>
                    </m:r>
                    <m:f>
                      <m:fPr>
                        <m:ctrlPr>
                          <a:rPr lang="en-US" altLang="zh-CN" sz="2400" b="0" i="1" smtClean="0">
                            <a:ln w="10160">
                              <a:solidFill>
                                <a:srgbClr val="28498B"/>
                              </a:solidFill>
                              <a:prstDash val="solid"/>
                            </a:ln>
                            <a:solidFill>
                              <a:srgbClr val="28498B"/>
                            </a:solidFill>
                            <a:latin typeface="Cambria Math"/>
                          </a:rPr>
                        </m:ctrlPr>
                      </m:fPr>
                      <m:num>
                        <m:r>
                          <a:rPr lang="zh-CN" altLang="en-US" sz="2400" b="0" i="1" smtClean="0">
                            <a:ln w="10160">
                              <a:solidFill>
                                <a:srgbClr val="28498B"/>
                              </a:solidFill>
                              <a:prstDash val="solid"/>
                            </a:ln>
                            <a:solidFill>
                              <a:srgbClr val="28498B"/>
                            </a:solidFill>
                            <a:latin typeface="Cambria Math"/>
                          </a:rPr>
                          <m:t>𝛼</m:t>
                        </m:r>
                      </m:num>
                      <m:den>
                        <m:r>
                          <a:rPr lang="zh-CN" altLang="en-US" sz="2400" b="0" i="1" smtClean="0">
                            <a:ln w="10160">
                              <a:solidFill>
                                <a:srgbClr val="28498B"/>
                              </a:solidFill>
                              <a:prstDash val="solid"/>
                            </a:ln>
                            <a:solidFill>
                              <a:srgbClr val="28498B"/>
                            </a:solidFill>
                            <a:latin typeface="Cambria Math"/>
                          </a:rPr>
                          <m:t>𝛼</m:t>
                        </m:r>
                        <m:r>
                          <a:rPr lang="en-US" altLang="zh-CN" sz="2400" b="0" i="1" smtClean="0">
                            <a:ln w="10160">
                              <a:solidFill>
                                <a:srgbClr val="28498B"/>
                              </a:solidFill>
                              <a:prstDash val="solid"/>
                            </a:ln>
                            <a:solidFill>
                              <a:srgbClr val="28498B"/>
                            </a:solidFill>
                            <a:latin typeface="Cambria Math"/>
                          </a:rPr>
                          <m:t>+</m:t>
                        </m:r>
                        <m:r>
                          <a:rPr lang="zh-CN" altLang="en-US" sz="2400" b="0" i="1" smtClean="0">
                            <a:ln w="10160">
                              <a:solidFill>
                                <a:srgbClr val="28498B"/>
                              </a:solidFill>
                              <a:prstDash val="solid"/>
                            </a:ln>
                            <a:solidFill>
                              <a:srgbClr val="28498B"/>
                            </a:solidFill>
                            <a:latin typeface="Cambria Math"/>
                          </a:rPr>
                          <m:t>𝛽</m:t>
                        </m:r>
                      </m:den>
                    </m:f>
                  </m:oMath>
                </a14:m>
                <a:r>
                  <a:rPr lang="zh-CN" altLang="en-US" sz="2400" dirty="0" smtClean="0">
                    <a:ln w="10160">
                      <a:solidFill>
                        <a:srgbClr val="28498B"/>
                      </a:solidFill>
                      <a:prstDash val="solid"/>
                    </a:ln>
                    <a:solidFill>
                      <a:srgbClr val="28498B"/>
                    </a:solidFill>
                  </a:rPr>
                  <a:t>。对于</a:t>
                </a:r>
                <a:r>
                  <a:rPr lang="en-US" altLang="zh-CN" sz="2400" dirty="0" err="1" smtClean="0">
                    <a:ln w="10160">
                      <a:solidFill>
                        <a:srgbClr val="28498B"/>
                      </a:solidFill>
                      <a:prstDash val="solid"/>
                    </a:ln>
                    <a:solidFill>
                      <a:srgbClr val="28498B"/>
                    </a:solidFill>
                  </a:rPr>
                  <a:t>Dirichlet</a:t>
                </a:r>
                <a:r>
                  <a:rPr lang="zh-CN" altLang="en-US" sz="2400" dirty="0" smtClean="0">
                    <a:ln w="10160">
                      <a:solidFill>
                        <a:srgbClr val="28498B"/>
                      </a:solidFill>
                      <a:prstDash val="solid"/>
                    </a:ln>
                    <a:solidFill>
                      <a:srgbClr val="28498B"/>
                    </a:solidFill>
                  </a:rPr>
                  <a:t>分布也有类似的结论，若</a:t>
                </a:r>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维随机变量</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𝑥</m:t>
                        </m:r>
                      </m:e>
                    </m:acc>
                  </m:oMath>
                </a14:m>
                <a:r>
                  <a:rPr lang="zh-CN" altLang="en-US" sz="2400" dirty="0" smtClean="0">
                    <a:ln w="10160">
                      <a:solidFill>
                        <a:srgbClr val="28498B"/>
                      </a:solidFill>
                      <a:prstDash val="solid"/>
                    </a:ln>
                    <a:solidFill>
                      <a:srgbClr val="28498B"/>
                    </a:solidFill>
                  </a:rPr>
                  <a:t>服从</a:t>
                </a:r>
                <a:r>
                  <a:rPr lang="en-US" altLang="zh-CN" sz="2400" dirty="0" err="1" smtClean="0">
                    <a:ln w="10160">
                      <a:solidFill>
                        <a:srgbClr val="28498B"/>
                      </a:solidFill>
                      <a:prstDash val="solid"/>
                    </a:ln>
                    <a:solidFill>
                      <a:srgbClr val="28498B"/>
                    </a:solidFill>
                  </a:rPr>
                  <a:t>Dirichlet</a:t>
                </a:r>
                <a:r>
                  <a:rPr lang="zh-CN" altLang="en-US" sz="2400" dirty="0" smtClean="0">
                    <a:ln w="10160">
                      <a:solidFill>
                        <a:srgbClr val="28498B"/>
                      </a:solidFill>
                      <a:prstDash val="solid"/>
                    </a:ln>
                    <a:solidFill>
                      <a:srgbClr val="28498B"/>
                    </a:solidFill>
                  </a:rPr>
                  <a:t>分布，即</a:t>
                </a:r>
                <a14:m>
                  <m:oMath xmlns:m="http://schemas.openxmlformats.org/officeDocument/2006/math">
                    <m:acc>
                      <m:accPr>
                        <m:chr m:val="⃗"/>
                        <m:ctrlPr>
                          <a:rPr lang="en-US" altLang="zh-CN" sz="240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𝑥</m:t>
                        </m:r>
                      </m:e>
                    </m:acc>
                    <m:r>
                      <a:rPr lang="en-US" altLang="zh-CN" sz="2400" dirty="0">
                        <a:ln w="10160">
                          <a:solidFill>
                            <a:srgbClr val="28498B"/>
                          </a:solidFill>
                          <a:prstDash val="solid"/>
                        </a:ln>
                        <a:solidFill>
                          <a:srgbClr val="28498B"/>
                        </a:solidFill>
                        <a:latin typeface="Cambria Math"/>
                      </a:rPr>
                      <m:t>~</m:t>
                    </m:r>
                    <m:r>
                      <m:rPr>
                        <m:sty m:val="p"/>
                      </m:rPr>
                      <a:rPr lang="en-US" altLang="zh-CN" sz="2400" i="1" dirty="0" smtClean="0">
                        <a:ln w="10160">
                          <a:solidFill>
                            <a:srgbClr val="28498B"/>
                          </a:solidFill>
                          <a:prstDash val="solid"/>
                        </a:ln>
                        <a:solidFill>
                          <a:srgbClr val="28498B"/>
                        </a:solidFill>
                        <a:latin typeface="Cambria Math"/>
                      </a:rPr>
                      <m:t>Dir</m:t>
                    </m:r>
                    <m:d>
                      <m:dPr>
                        <m:ctrlPr>
                          <a:rPr lang="en-US" altLang="zh-CN" sz="2400" i="1" dirty="0" smtClean="0">
                            <a:ln w="10160">
                              <a:solidFill>
                                <a:srgbClr val="28498B"/>
                              </a:solidFill>
                              <a:prstDash val="solid"/>
                            </a:ln>
                            <a:solidFill>
                              <a:srgbClr val="28498B"/>
                            </a:solidFill>
                            <a:latin typeface="Cambria Math"/>
                          </a:rPr>
                        </m:ctrlPr>
                      </m:dPr>
                      <m:e>
                        <m:acc>
                          <m:accPr>
                            <m:chr m:val="⃗"/>
                            <m:ctrlPr>
                              <a:rPr lang="en-US" altLang="zh-CN" sz="2400" i="1" dirty="0" smtClean="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𝑡</m:t>
                            </m:r>
                          </m:e>
                        </m:acc>
                      </m:e>
                      <m:e>
                        <m:acc>
                          <m:accPr>
                            <m:chr m:val="⃗"/>
                            <m:ctrlPr>
                              <a:rPr lang="en-US" altLang="zh-CN" sz="2400" i="1" dirty="0" smtClean="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𝛼</m:t>
                            </m:r>
                          </m:e>
                        </m:acc>
                      </m:e>
                    </m:d>
                  </m:oMath>
                </a14:m>
                <a:r>
                  <a:rPr lang="zh-CN" altLang="en-US" sz="2400" dirty="0" smtClean="0">
                    <a:ln w="10160">
                      <a:solidFill>
                        <a:srgbClr val="28498B"/>
                      </a:solidFill>
                      <a:prstDash val="solid"/>
                    </a:ln>
                    <a:solidFill>
                      <a:srgbClr val="28498B"/>
                    </a:solidFill>
                  </a:rPr>
                  <a:t>，则：</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4021037"/>
              </a:xfrm>
              <a:prstGeom prst="rect">
                <a:avLst/>
              </a:prstGeom>
              <a:blipFill rotWithShape="1">
                <a:blip r:embed="rId5"/>
                <a:stretch>
                  <a:fillRect l="-1185" t="-1364" r="-593"/>
                </a:stretch>
              </a:blipFill>
              <a:effectLst>
                <a:innerShdw blurRad="63500" dist="50800" dir="2700000">
                  <a:prstClr val="black">
                    <a:alpha val="50000"/>
                  </a:prstClr>
                </a:innerShdw>
              </a:effectLst>
            </p:spPr>
            <p:txBody>
              <a:bodyPr/>
              <a:lstStyle/>
              <a:p>
                <a:r>
                  <a:rPr lang="zh-CN" altLang="en-US">
                    <a:noFill/>
                  </a:rPr>
                  <a:t> </a:t>
                </a:r>
              </a:p>
            </p:txBody>
          </p:sp>
        </mc:Fallback>
      </mc:AlternateContent>
      <p:graphicFrame>
        <p:nvGraphicFramePr>
          <p:cNvPr id="2" name="对象 1"/>
          <p:cNvGraphicFramePr>
            <a:graphicFrameLocks noChangeAspect="1"/>
          </p:cNvGraphicFramePr>
          <p:nvPr>
            <p:extLst>
              <p:ext uri="{D42A27DB-BD31-4B8C-83A1-F6EECF244321}">
                <p14:modId xmlns:p14="http://schemas.microsoft.com/office/powerpoint/2010/main" val="41612655"/>
              </p:ext>
            </p:extLst>
          </p:nvPr>
        </p:nvGraphicFramePr>
        <p:xfrm>
          <a:off x="1547664" y="5301208"/>
          <a:ext cx="5040560" cy="1556792"/>
        </p:xfrm>
        <a:graphic>
          <a:graphicData uri="http://schemas.openxmlformats.org/presentationml/2006/ole">
            <mc:AlternateContent xmlns:mc="http://schemas.openxmlformats.org/markup-compatibility/2006">
              <mc:Choice xmlns:v="urn:schemas-microsoft-com:vml" Requires="v">
                <p:oleObj spid="_x0000_s14356" name="Equation" r:id="rId6" imgW="1930320" imgH="622080" progId="Equation.DSMT4">
                  <p:embed/>
                </p:oleObj>
              </mc:Choice>
              <mc:Fallback>
                <p:oleObj name="Equation" r:id="rId6" imgW="1930320" imgH="622080" progId="Equation.DSMT4">
                  <p:embed/>
                  <p:pic>
                    <p:nvPicPr>
                      <p:cNvPr id="0" name=""/>
                      <p:cNvPicPr/>
                      <p:nvPr/>
                    </p:nvPicPr>
                    <p:blipFill>
                      <a:blip r:embed="rId7"/>
                      <a:stretch>
                        <a:fillRect/>
                      </a:stretch>
                    </p:blipFill>
                    <p:spPr>
                      <a:xfrm>
                        <a:off x="1547664" y="5301208"/>
                        <a:ext cx="5040560" cy="1556792"/>
                      </a:xfrm>
                      <a:prstGeom prst="rect">
                        <a:avLst/>
                      </a:prstGeom>
                    </p:spPr>
                  </p:pic>
                </p:oleObj>
              </mc:Fallback>
            </mc:AlternateContent>
          </a:graphicData>
        </a:graphic>
      </p:graphicFrame>
    </p:spTree>
    <p:extLst>
      <p:ext uri="{BB962C8B-B14F-4D97-AF65-F5344CB8AC3E}">
        <p14:creationId xmlns:p14="http://schemas.microsoft.com/office/powerpoint/2010/main" val="6728107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引言</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37773" y="1615092"/>
            <a:ext cx="8233542" cy="3416320"/>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基于</a:t>
            </a:r>
            <a:r>
              <a:rPr lang="en-US" altLang="zh-CN" sz="2400" dirty="0" err="1"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Finetti</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等人的研究</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[1]</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表明，任何</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可交换</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的随机变量能够表示成一个混合分布。</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而</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对于文档集合中的每一个文档、对于一个文档中的每一个词汇，如果采用“词</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bag</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”的思想，即考虑它们的无序性，则可以根据上述的结论，将文档视为一个概率分布，将词汇视为一个概率分布。</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由此，引出了基于概率的主题模型</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LDA</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57166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4"/>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1869486"/>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则对于</a:t>
                </a:r>
                <a:r>
                  <a:rPr lang="en-US" altLang="zh-CN" sz="2400" dirty="0" err="1" smtClean="0">
                    <a:ln w="10160">
                      <a:solidFill>
                        <a:srgbClr val="28498B"/>
                      </a:solidFill>
                      <a:prstDash val="solid"/>
                    </a:ln>
                    <a:solidFill>
                      <a:srgbClr val="28498B"/>
                    </a:solidFill>
                  </a:rPr>
                  <a:t>Dirichlet</a:t>
                </a:r>
                <a:r>
                  <a:rPr lang="zh-CN" altLang="en-US" sz="2400" dirty="0" smtClean="0">
                    <a:ln w="10160">
                      <a:solidFill>
                        <a:srgbClr val="28498B"/>
                      </a:solidFill>
                      <a:prstDash val="solid"/>
                    </a:ln>
                    <a:solidFill>
                      <a:srgbClr val="28498B"/>
                    </a:solidFill>
                  </a:rPr>
                  <a:t>后验分布</a:t>
                </a:r>
                <a:endParaRPr lang="en-US" altLang="zh-CN" sz="2400" dirty="0" smtClean="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endChr m:val="|"/>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r>
                            <a:rPr lang="en-US" altLang="zh-CN" sz="2400" i="1" dirty="0">
                              <a:ln w="10160">
                                <a:solidFill>
                                  <a:srgbClr val="28498B"/>
                                </a:solidFill>
                                <a:prstDash val="solid"/>
                              </a:ln>
                              <a:solidFill>
                                <a:srgbClr val="28498B"/>
                              </a:solidFill>
                              <a:latin typeface="Cambria Math"/>
                            </a:rPr>
                            <m:t> </m:t>
                          </m:r>
                        </m:e>
                      </m:d>
                      <m:r>
                        <a:rPr lang="en-US" altLang="zh-CN" sz="2400" i="1" dirty="0">
                          <a:ln w="10160">
                            <a:solidFill>
                              <a:srgbClr val="28498B"/>
                            </a:solidFill>
                            <a:prstDash val="solid"/>
                          </a:ln>
                          <a:solidFill>
                            <a:srgbClr val="28498B"/>
                          </a:solidFill>
                          <a:latin typeface="Cambria Math"/>
                        </a:rPr>
                        <m:t>𝐷</m:t>
                      </m:r>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𝛼</m:t>
                          </m:r>
                        </m:e>
                      </m:acc>
                      <m:r>
                        <a:rPr lang="en-US" altLang="zh-CN" sz="2400" dirty="0">
                          <a:ln w="10160">
                            <a:solidFill>
                              <a:srgbClr val="28498B"/>
                            </a:solidFill>
                            <a:prstDash val="solid"/>
                          </a:ln>
                          <a:solidFill>
                            <a:srgbClr val="28498B"/>
                          </a:solidFill>
                          <a:latin typeface="Cambria Math"/>
                        </a:rPr>
                        <m:t>)=</m:t>
                      </m:r>
                      <m:r>
                        <m:rPr>
                          <m:sty m:val="p"/>
                        </m:rPr>
                        <a:rPr lang="en-US" altLang="zh-CN" sz="2400" dirty="0">
                          <a:ln w="10160">
                            <a:solidFill>
                              <a:srgbClr val="28498B"/>
                            </a:solidFill>
                            <a:prstDash val="solid"/>
                          </a:ln>
                          <a:solidFill>
                            <a:srgbClr val="28498B"/>
                          </a:solidFill>
                          <a:latin typeface="Cambria Math"/>
                        </a:rPr>
                        <m:t>Dir</m:t>
                      </m:r>
                      <m:d>
                        <m:dPr>
                          <m:endChr m:val="|"/>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𝑝</m:t>
                              </m:r>
                            </m:e>
                          </m:acc>
                          <m:r>
                            <a:rPr lang="en-US" altLang="zh-CN" sz="2400" i="1" dirty="0">
                              <a:ln w="10160">
                                <a:solidFill>
                                  <a:srgbClr val="28498B"/>
                                </a:solidFill>
                                <a:prstDash val="solid"/>
                              </a:ln>
                              <a:solidFill>
                                <a:srgbClr val="28498B"/>
                              </a:solidFill>
                              <a:latin typeface="Cambria Math"/>
                            </a:rPr>
                            <m:t> </m:t>
                          </m:r>
                        </m:e>
                      </m:d>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𝛼</m:t>
                          </m:r>
                        </m:e>
                      </m:acc>
                      <m:r>
                        <a:rPr lang="en-US" altLang="zh-CN" sz="2400" i="1" dirty="0">
                          <a:ln w="10160">
                            <a:solidFill>
                              <a:srgbClr val="28498B"/>
                            </a:solidFill>
                            <a:prstDash val="solid"/>
                          </a:ln>
                          <a:solidFill>
                            <a:srgbClr val="28498B"/>
                          </a:solidFill>
                          <a:latin typeface="Cambria Math"/>
                        </a:rPr>
                        <m:t>+ </m:t>
                      </m:r>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𝑛</m:t>
                          </m:r>
                        </m:e>
                      </m:acc>
                      <m:r>
                        <a:rPr lang="en-US" altLang="zh-CN" sz="2400" dirty="0">
                          <a:ln w="10160">
                            <a:solidFill>
                              <a:srgbClr val="28498B"/>
                            </a:solidFill>
                            <a:prstDash val="solid"/>
                          </a:ln>
                          <a:solidFill>
                            <a:srgbClr val="28498B"/>
                          </a:solidFill>
                          <a:latin typeface="Cambria Math"/>
                        </a:rPr>
                        <m:t>)=</m:t>
                      </m:r>
                      <m:f>
                        <m:fPr>
                          <m:ctrlPr>
                            <a:rPr lang="en-US" altLang="zh-CN" sz="2400" i="1" dirty="0">
                              <a:ln w="10160">
                                <a:solidFill>
                                  <a:srgbClr val="28498B"/>
                                </a:solidFill>
                                <a:prstDash val="solid"/>
                              </a:ln>
                              <a:solidFill>
                                <a:srgbClr val="28498B"/>
                              </a:solidFill>
                              <a:latin typeface="Cambria Math"/>
                            </a:rPr>
                          </m:ctrlPr>
                        </m:fPr>
                        <m:num>
                          <m:r>
                            <a:rPr lang="en-US" altLang="zh-CN" sz="2400" i="1" dirty="0">
                              <a:ln w="10160">
                                <a:solidFill>
                                  <a:srgbClr val="28498B"/>
                                </a:solidFill>
                                <a:prstDash val="solid"/>
                              </a:ln>
                              <a:solidFill>
                                <a:srgbClr val="28498B"/>
                              </a:solidFill>
                              <a:latin typeface="Cambria Math"/>
                            </a:rPr>
                            <m:t>1</m:t>
                          </m:r>
                        </m:num>
                        <m:den>
                          <m:r>
                            <a:rPr lang="en-US" altLang="zh-CN" sz="2400" i="1" dirty="0">
                              <a:ln w="10160">
                                <a:solidFill>
                                  <a:srgbClr val="FF0000"/>
                                </a:solidFill>
                                <a:prstDash val="solid"/>
                              </a:ln>
                              <a:solidFill>
                                <a:srgbClr val="FF0000"/>
                              </a:solidFill>
                              <a:latin typeface="Cambria Math"/>
                              <a:ea typeface="Cambria Math"/>
                            </a:rPr>
                            <m:t>∆(</m:t>
                          </m:r>
                          <m:acc>
                            <m:accPr>
                              <m:chr m:val="⃗"/>
                              <m:ctrlPr>
                                <a:rPr lang="en-US" altLang="zh-CN" sz="2400" i="1" dirty="0">
                                  <a:ln w="10160">
                                    <a:solidFill>
                                      <a:srgbClr val="FF0000"/>
                                    </a:solidFill>
                                    <a:prstDash val="solid"/>
                                  </a:ln>
                                  <a:solidFill>
                                    <a:srgbClr val="FF0000"/>
                                  </a:solidFill>
                                  <a:latin typeface="Cambria Math"/>
                                  <a:ea typeface="Cambria Math"/>
                                </a:rPr>
                              </m:ctrlPr>
                            </m:accPr>
                            <m:e>
                              <m:r>
                                <a:rPr lang="zh-CN" altLang="en-US" sz="2400" i="1" dirty="0">
                                  <a:ln w="10160">
                                    <a:solidFill>
                                      <a:srgbClr val="FF0000"/>
                                    </a:solidFill>
                                    <a:prstDash val="solid"/>
                                  </a:ln>
                                  <a:solidFill>
                                    <a:srgbClr val="FF0000"/>
                                  </a:solidFill>
                                  <a:latin typeface="Cambria Math"/>
                                  <a:ea typeface="Cambria Math"/>
                                </a:rPr>
                                <m:t>𝛼</m:t>
                              </m:r>
                            </m:e>
                          </m:acc>
                          <m:r>
                            <a:rPr lang="en-US" altLang="zh-CN" sz="2400" i="1" dirty="0">
                              <a:ln w="10160">
                                <a:solidFill>
                                  <a:srgbClr val="FF0000"/>
                                </a:solidFill>
                                <a:prstDash val="solid"/>
                              </a:ln>
                              <a:solidFill>
                                <a:srgbClr val="FF0000"/>
                              </a:solidFill>
                              <a:latin typeface="Cambria Math"/>
                              <a:ea typeface="Cambria Math"/>
                            </a:rPr>
                            <m:t>+</m:t>
                          </m:r>
                          <m:acc>
                            <m:accPr>
                              <m:chr m:val="⃗"/>
                              <m:ctrlPr>
                                <a:rPr lang="en-US" altLang="zh-CN" sz="2400" i="1" dirty="0">
                                  <a:ln w="10160">
                                    <a:solidFill>
                                      <a:srgbClr val="FF0000"/>
                                    </a:solidFill>
                                    <a:prstDash val="solid"/>
                                  </a:ln>
                                  <a:solidFill>
                                    <a:srgbClr val="FF0000"/>
                                  </a:solidFill>
                                  <a:latin typeface="Cambria Math"/>
                                  <a:ea typeface="Cambria Math"/>
                                </a:rPr>
                              </m:ctrlPr>
                            </m:accPr>
                            <m:e>
                              <m:r>
                                <a:rPr lang="en-US" altLang="zh-CN" sz="2400" i="1" dirty="0">
                                  <a:ln w="10160">
                                    <a:solidFill>
                                      <a:srgbClr val="FF0000"/>
                                    </a:solidFill>
                                    <a:prstDash val="solid"/>
                                  </a:ln>
                                  <a:solidFill>
                                    <a:srgbClr val="FF0000"/>
                                  </a:solidFill>
                                  <a:latin typeface="Cambria Math"/>
                                  <a:ea typeface="Cambria Math"/>
                                </a:rPr>
                                <m:t>𝑛</m:t>
                              </m:r>
                            </m:e>
                          </m:acc>
                          <m:r>
                            <a:rPr lang="en-US" altLang="zh-CN" sz="2400" i="1" dirty="0">
                              <a:ln w="10160">
                                <a:solidFill>
                                  <a:srgbClr val="FF0000"/>
                                </a:solidFill>
                                <a:prstDash val="solid"/>
                              </a:ln>
                              <a:solidFill>
                                <a:srgbClr val="FF0000"/>
                              </a:solidFill>
                              <a:latin typeface="Cambria Math"/>
                              <a:ea typeface="Cambria Math"/>
                            </a:rPr>
                            <m:t>)</m:t>
                          </m:r>
                        </m:den>
                      </m:f>
                      <m:nary>
                        <m:naryPr>
                          <m:chr m:val="∏"/>
                          <m:ctrlPr>
                            <a:rPr lang="en-US" altLang="zh-CN" sz="2400" i="1" dirty="0">
                              <a:ln w="10160">
                                <a:solidFill>
                                  <a:srgbClr val="28498B"/>
                                </a:solidFill>
                                <a:prstDash val="solid"/>
                              </a:ln>
                              <a:solidFill>
                                <a:srgbClr val="28498B"/>
                              </a:solidFill>
                              <a:latin typeface="Cambria Math"/>
                            </a:rPr>
                          </m:ctrlPr>
                        </m:naryPr>
                        <m:sub>
                          <m:r>
                            <m:rPr>
                              <m:brk m:alnAt="23"/>
                            </m:rPr>
                            <a:rPr lang="en-US" altLang="zh-CN" sz="2400" i="1" dirty="0">
                              <a:ln w="10160">
                                <a:solidFill>
                                  <a:srgbClr val="28498B"/>
                                </a:solidFill>
                                <a:prstDash val="solid"/>
                              </a:ln>
                              <a:solidFill>
                                <a:srgbClr val="28498B"/>
                              </a:solidFill>
                              <a:latin typeface="Cambria Math"/>
                            </a:rPr>
                            <m:t>𝑘</m:t>
                          </m:r>
                          <m:r>
                            <a:rPr lang="en-US" altLang="zh-CN" sz="2400" i="1" dirty="0">
                              <a:ln w="10160">
                                <a:solidFill>
                                  <a:srgbClr val="28498B"/>
                                </a:solidFill>
                                <a:prstDash val="solid"/>
                              </a:ln>
                              <a:solidFill>
                                <a:srgbClr val="28498B"/>
                              </a:solidFill>
                              <a:latin typeface="Cambria Math"/>
                            </a:rPr>
                            <m:t>=1</m:t>
                          </m:r>
                        </m:sub>
                        <m:sup>
                          <m:r>
                            <a:rPr lang="en-US" altLang="zh-CN" sz="2400" i="1" dirty="0">
                              <a:ln w="10160">
                                <a:solidFill>
                                  <a:srgbClr val="28498B"/>
                                </a:solidFill>
                                <a:prstDash val="solid"/>
                              </a:ln>
                              <a:solidFill>
                                <a:srgbClr val="28498B"/>
                              </a:solidFill>
                              <a:latin typeface="Cambria Math"/>
                            </a:rPr>
                            <m:t>𝑉</m:t>
                          </m:r>
                        </m:sup>
                        <m:e>
                          <m:sSup>
                            <m:sSupPr>
                              <m:ctrlPr>
                                <a:rPr lang="en-US" altLang="zh-CN" sz="2400" i="1" dirty="0">
                                  <a:ln w="10160">
                                    <a:solidFill>
                                      <a:srgbClr val="28498B"/>
                                    </a:solidFill>
                                    <a:prstDash val="solid"/>
                                  </a:ln>
                                  <a:solidFill>
                                    <a:srgbClr val="28498B"/>
                                  </a:solidFill>
                                  <a:latin typeface="Cambria Math"/>
                                </a:rPr>
                              </m:ctrlPr>
                            </m:sSupPr>
                            <m:e>
                              <m:sSub>
                                <m:sSubPr>
                                  <m:ctrlPr>
                                    <a:rPr lang="en-US" altLang="zh-CN" sz="2400" i="1" dirty="0">
                                      <a:ln w="10160">
                                        <a:solidFill>
                                          <a:srgbClr val="28498B"/>
                                        </a:solidFill>
                                        <a:prstDash val="solid"/>
                                      </a:ln>
                                      <a:solidFill>
                                        <a:srgbClr val="28498B"/>
                                      </a:solidFill>
                                      <a:latin typeface="Cambria Math"/>
                                    </a:rPr>
                                  </m:ctrlPr>
                                </m:sSubPr>
                                <m:e>
                                  <m:r>
                                    <a:rPr lang="en-US" altLang="zh-CN" sz="2400" i="1" dirty="0">
                                      <a:ln w="10160">
                                        <a:solidFill>
                                          <a:srgbClr val="28498B"/>
                                        </a:solidFill>
                                        <a:prstDash val="solid"/>
                                      </a:ln>
                                      <a:solidFill>
                                        <a:srgbClr val="28498B"/>
                                      </a:solidFill>
                                      <a:latin typeface="Cambria Math"/>
                                    </a:rPr>
                                    <m:t>𝑝</m:t>
                                  </m:r>
                                </m:e>
                                <m:sub>
                                  <m:r>
                                    <a:rPr lang="en-US" altLang="zh-CN" sz="2400" i="1" dirty="0">
                                      <a:ln w="10160">
                                        <a:solidFill>
                                          <a:srgbClr val="28498B"/>
                                        </a:solidFill>
                                        <a:prstDash val="solid"/>
                                      </a:ln>
                                      <a:solidFill>
                                        <a:srgbClr val="28498B"/>
                                      </a:solidFill>
                                      <a:latin typeface="Cambria Math"/>
                                    </a:rPr>
                                    <m:t>𝑘</m:t>
                                  </m:r>
                                </m:sub>
                              </m:sSub>
                            </m:e>
                            <m:sup>
                              <m:sSub>
                                <m:sSubPr>
                                  <m:ctrlPr>
                                    <a:rPr lang="en-US" altLang="zh-CN" sz="2400" i="1" dirty="0">
                                      <a:ln w="10160">
                                        <a:solidFill>
                                          <a:srgbClr val="28498B"/>
                                        </a:solidFill>
                                        <a:prstDash val="solid"/>
                                      </a:ln>
                                      <a:solidFill>
                                        <a:srgbClr val="28498B"/>
                                      </a:solidFill>
                                      <a:latin typeface="Cambria Math"/>
                                    </a:rPr>
                                  </m:ctrlPr>
                                </m:sSubPr>
                                <m:e>
                                  <m:r>
                                    <a:rPr lang="zh-CN" altLang="en-US" sz="2400" i="1" dirty="0">
                                      <a:ln w="10160">
                                        <a:solidFill>
                                          <a:srgbClr val="28498B"/>
                                        </a:solidFill>
                                        <a:prstDash val="solid"/>
                                      </a:ln>
                                      <a:solidFill>
                                        <a:srgbClr val="28498B"/>
                                      </a:solidFill>
                                      <a:latin typeface="Cambria Math"/>
                                    </a:rPr>
                                    <m:t>𝛼</m:t>
                                  </m:r>
                                </m:e>
                                <m:sub>
                                  <m:r>
                                    <a:rPr lang="en-US" altLang="zh-CN" sz="2400" i="1" dirty="0">
                                      <a:ln w="10160">
                                        <a:solidFill>
                                          <a:srgbClr val="28498B"/>
                                        </a:solidFill>
                                        <a:prstDash val="solid"/>
                                      </a:ln>
                                      <a:solidFill>
                                        <a:srgbClr val="28498B"/>
                                      </a:solidFill>
                                      <a:latin typeface="Cambria Math"/>
                                    </a:rPr>
                                    <m:t>𝑘</m:t>
                                  </m:r>
                                </m:sub>
                              </m:sSub>
                              <m:r>
                                <a:rPr lang="en-US" altLang="zh-CN" sz="2400" i="1" dirty="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r>
                                    <a:rPr lang="en-US" altLang="zh-CN" sz="2400" i="1" dirty="0">
                                      <a:ln w="10160">
                                        <a:solidFill>
                                          <a:srgbClr val="28498B"/>
                                        </a:solidFill>
                                        <a:prstDash val="solid"/>
                                      </a:ln>
                                      <a:solidFill>
                                        <a:srgbClr val="28498B"/>
                                      </a:solidFill>
                                      <a:latin typeface="Cambria Math"/>
                                    </a:rPr>
                                    <m:t>𝑛</m:t>
                                  </m:r>
                                </m:e>
                                <m:sub>
                                  <m:r>
                                    <a:rPr lang="en-US" altLang="zh-CN" sz="2400" i="1" dirty="0">
                                      <a:ln w="10160">
                                        <a:solidFill>
                                          <a:srgbClr val="28498B"/>
                                        </a:solidFill>
                                        <a:prstDash val="solid"/>
                                      </a:ln>
                                      <a:solidFill>
                                        <a:srgbClr val="28498B"/>
                                      </a:solidFill>
                                      <a:latin typeface="Cambria Math"/>
                                    </a:rPr>
                                    <m:t>𝑘</m:t>
                                  </m:r>
                                </m:sub>
                              </m:sSub>
                              <m:r>
                                <a:rPr lang="en-US" altLang="zh-CN" sz="2400" i="1" dirty="0">
                                  <a:ln w="10160">
                                    <a:solidFill>
                                      <a:srgbClr val="28498B"/>
                                    </a:solidFill>
                                    <a:prstDash val="solid"/>
                                  </a:ln>
                                  <a:solidFill>
                                    <a:srgbClr val="28498B"/>
                                  </a:solidFill>
                                  <a:latin typeface="Cambria Math"/>
                                </a:rPr>
                                <m:t> −1</m:t>
                              </m:r>
                            </m:sup>
                          </m:sSup>
                        </m:e>
                      </m:nary>
                    </m:oMath>
                  </m:oMathPara>
                </a14:m>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其期望为：</a:t>
                </a:r>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1869486"/>
              </a:xfrm>
              <a:prstGeom prst="rect">
                <a:avLst/>
              </a:prstGeom>
              <a:blipFill rotWithShape="1">
                <a:blip r:embed="rId5"/>
                <a:stretch>
                  <a:fillRect l="-1185" t="-3583" b="-5537"/>
                </a:stretch>
              </a:blipFill>
              <a:effectLst>
                <a:innerShdw blurRad="63500" dist="50800" dir="2700000">
                  <a:prstClr val="black">
                    <a:alpha val="50000"/>
                  </a:prstClr>
                </a:innerShdw>
              </a:effectLst>
            </p:spPr>
            <p:txBody>
              <a:bodyPr/>
              <a:lstStyle/>
              <a:p>
                <a:r>
                  <a:rPr lang="zh-CN" altLang="en-US">
                    <a:noFill/>
                  </a:rPr>
                  <a:t> </a:t>
                </a:r>
              </a:p>
            </p:txBody>
          </p:sp>
        </mc:Fallback>
      </mc:AlternateContent>
      <p:graphicFrame>
        <p:nvGraphicFramePr>
          <p:cNvPr id="2" name="对象 1"/>
          <p:cNvGraphicFramePr>
            <a:graphicFrameLocks noChangeAspect="1"/>
          </p:cNvGraphicFramePr>
          <p:nvPr>
            <p:extLst>
              <p:ext uri="{D42A27DB-BD31-4B8C-83A1-F6EECF244321}">
                <p14:modId xmlns:p14="http://schemas.microsoft.com/office/powerpoint/2010/main" val="1291799478"/>
              </p:ext>
            </p:extLst>
          </p:nvPr>
        </p:nvGraphicFramePr>
        <p:xfrm>
          <a:off x="734926" y="3573016"/>
          <a:ext cx="7824788" cy="1557337"/>
        </p:xfrm>
        <a:graphic>
          <a:graphicData uri="http://schemas.openxmlformats.org/presentationml/2006/ole">
            <mc:AlternateContent xmlns:mc="http://schemas.openxmlformats.org/markup-compatibility/2006">
              <mc:Choice xmlns:v="urn:schemas-microsoft-com:vml" Requires="v">
                <p:oleObj spid="_x0000_s15399" name="Equation" r:id="rId6" imgW="2997000" imgH="622080" progId="Equation.DSMT4">
                  <p:embed/>
                </p:oleObj>
              </mc:Choice>
              <mc:Fallback>
                <p:oleObj name="Equation" r:id="rId6" imgW="2997000" imgH="622080" progId="Equation.DSMT4">
                  <p:embed/>
                  <p:pic>
                    <p:nvPicPr>
                      <p:cNvPr id="0" name=""/>
                      <p:cNvPicPr/>
                      <p:nvPr/>
                    </p:nvPicPr>
                    <p:blipFill>
                      <a:blip r:embed="rId7"/>
                      <a:stretch>
                        <a:fillRect/>
                      </a:stretch>
                    </p:blipFill>
                    <p:spPr>
                      <a:xfrm>
                        <a:off x="734926" y="3573016"/>
                        <a:ext cx="7824788" cy="1557337"/>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94125865"/>
              </p:ext>
            </p:extLst>
          </p:nvPr>
        </p:nvGraphicFramePr>
        <p:xfrm>
          <a:off x="3851920" y="5229200"/>
          <a:ext cx="2866752" cy="1524614"/>
        </p:xfrm>
        <a:graphic>
          <a:graphicData uri="http://schemas.openxmlformats.org/presentationml/2006/ole">
            <mc:AlternateContent xmlns:mc="http://schemas.openxmlformats.org/markup-compatibility/2006">
              <mc:Choice xmlns:v="urn:schemas-microsoft-com:vml" Requires="v">
                <p:oleObj spid="_x0000_s15400" name="Equation" r:id="rId8" imgW="1028520" imgH="622080" progId="Equation.DSMT4">
                  <p:embed/>
                </p:oleObj>
              </mc:Choice>
              <mc:Fallback>
                <p:oleObj name="Equation" r:id="rId8" imgW="1028520" imgH="622080" progId="Equation.DSMT4">
                  <p:embed/>
                  <p:pic>
                    <p:nvPicPr>
                      <p:cNvPr id="0" name=""/>
                      <p:cNvPicPr/>
                      <p:nvPr/>
                    </p:nvPicPr>
                    <p:blipFill>
                      <a:blip r:embed="rId9"/>
                      <a:stretch>
                        <a:fillRect/>
                      </a:stretch>
                    </p:blipFill>
                    <p:spPr>
                      <a:xfrm>
                        <a:off x="3851920" y="5229200"/>
                        <a:ext cx="2866752" cy="1524614"/>
                      </a:xfrm>
                      <a:prstGeom prst="rect">
                        <a:avLst/>
                      </a:prstGeom>
                    </p:spPr>
                  </p:pic>
                </p:oleObj>
              </mc:Fallback>
            </mc:AlternateContent>
          </a:graphicData>
        </a:graphic>
      </p:graphicFrame>
      <p:sp>
        <p:nvSpPr>
          <p:cNvPr id="8" name="文本框 1"/>
          <p:cNvSpPr txBox="1"/>
          <p:nvPr/>
        </p:nvSpPr>
        <p:spPr>
          <a:xfrm>
            <a:off x="296594" y="5229200"/>
            <a:ext cx="8233542" cy="46166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每一维的参数估计为：</a:t>
            </a:r>
            <a:endParaRPr lang="en-US" altLang="zh-CN" sz="2400" dirty="0" smtClean="0">
              <a:ln w="10160">
                <a:solidFill>
                  <a:srgbClr val="28498B"/>
                </a:solidFill>
                <a:prstDash val="solid"/>
              </a:ln>
              <a:solidFill>
                <a:srgbClr val="28498B"/>
              </a:solidFill>
            </a:endParaRPr>
          </a:p>
        </p:txBody>
      </p:sp>
    </p:spTree>
    <p:extLst>
      <p:ext uri="{BB962C8B-B14F-4D97-AF65-F5344CB8AC3E}">
        <p14:creationId xmlns:p14="http://schemas.microsoft.com/office/powerpoint/2010/main" val="223740170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4"/>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830997"/>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所以，对于服从</a:t>
                </a:r>
                <a:r>
                  <a:rPr lang="en-US" altLang="zh-CN" sz="2400" dirty="0" err="1" smtClean="0">
                    <a:ln w="10160">
                      <a:solidFill>
                        <a:srgbClr val="28498B"/>
                      </a:solidFill>
                      <a:prstDash val="solid"/>
                    </a:ln>
                    <a:solidFill>
                      <a:srgbClr val="28498B"/>
                    </a:solidFill>
                  </a:rPr>
                  <a:t>Dirichlet</a:t>
                </a:r>
                <a:r>
                  <a:rPr lang="zh-CN" altLang="en-US" sz="2400" dirty="0" smtClean="0">
                    <a:ln w="10160">
                      <a:solidFill>
                        <a:srgbClr val="28498B"/>
                      </a:solidFill>
                      <a:prstDash val="solid"/>
                    </a:ln>
                    <a:solidFill>
                      <a:srgbClr val="28498B"/>
                    </a:solidFill>
                  </a:rPr>
                  <a:t>后验分布的</a:t>
                </a:r>
                <a14:m>
                  <m:oMath xmlns:m="http://schemas.openxmlformats.org/officeDocument/2006/math">
                    <m:r>
                      <a:rPr lang="zh-CN" altLang="en-US" sz="2400" i="1" smtClean="0">
                        <a:ln w="10160">
                          <a:solidFill>
                            <a:srgbClr val="28498B"/>
                          </a:solidFill>
                          <a:prstDash val="solid"/>
                        </a:ln>
                        <a:solidFill>
                          <a:srgbClr val="28498B"/>
                        </a:solidFill>
                        <a:latin typeface="Cambria Math"/>
                      </a:rPr>
                      <m:t>𝜃</m:t>
                    </m:r>
                    <m:r>
                      <a:rPr lang="zh-CN" altLang="en-US" sz="2400" b="0" i="1" smtClean="0">
                        <a:ln w="10160">
                          <a:solidFill>
                            <a:srgbClr val="28498B"/>
                          </a:solidFill>
                          <a:prstDash val="solid"/>
                        </a:ln>
                        <a:solidFill>
                          <a:srgbClr val="28498B"/>
                        </a:solidFill>
                        <a:latin typeface="Cambria Math"/>
                      </a:rPr>
                      <m:t>，</m:t>
                    </m:r>
                    <m:r>
                      <a:rPr lang="zh-CN" altLang="en-US" sz="2400" i="1" smtClean="0">
                        <a:ln w="10160">
                          <a:solidFill>
                            <a:srgbClr val="28498B"/>
                          </a:solidFill>
                          <a:prstDash val="solid"/>
                        </a:ln>
                        <a:solidFill>
                          <a:srgbClr val="28498B"/>
                        </a:solidFill>
                        <a:latin typeface="Cambria Math"/>
                      </a:rPr>
                      <m:t>𝜑</m:t>
                    </m:r>
                  </m:oMath>
                </a14:m>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830997"/>
              </a:xfrm>
              <a:prstGeom prst="rect">
                <a:avLst/>
              </a:prstGeom>
              <a:blipFill rotWithShape="1">
                <a:blip r:embed="rId5"/>
                <a:stretch>
                  <a:fillRect l="-1185" t="-8029"/>
                </a:stretch>
              </a:blipFill>
              <a:effectLst>
                <a:innerShdw blurRad="63500" dist="50800" dir="2700000">
                  <a:prstClr val="black">
                    <a:alpha val="50000"/>
                  </a:prstClr>
                </a:innerShdw>
              </a:effectLst>
            </p:spPr>
            <p:txBody>
              <a:bodyPr/>
              <a:lstStyle/>
              <a:p>
                <a:r>
                  <a:rPr lang="zh-CN" altLang="en-US">
                    <a:noFill/>
                  </a:rPr>
                  <a:t> </a:t>
                </a:r>
              </a:p>
            </p:txBody>
          </p:sp>
        </mc:Fallback>
      </mc:AlternateContent>
      <p:graphicFrame>
        <p:nvGraphicFramePr>
          <p:cNvPr id="2" name="对象 1"/>
          <p:cNvGraphicFramePr>
            <a:graphicFrameLocks noChangeAspect="1"/>
          </p:cNvGraphicFramePr>
          <p:nvPr>
            <p:extLst>
              <p:ext uri="{D42A27DB-BD31-4B8C-83A1-F6EECF244321}">
                <p14:modId xmlns:p14="http://schemas.microsoft.com/office/powerpoint/2010/main" val="1794760256"/>
              </p:ext>
            </p:extLst>
          </p:nvPr>
        </p:nvGraphicFramePr>
        <p:xfrm>
          <a:off x="1272381" y="2233554"/>
          <a:ext cx="5305425" cy="455612"/>
        </p:xfrm>
        <a:graphic>
          <a:graphicData uri="http://schemas.openxmlformats.org/presentationml/2006/ole">
            <mc:AlternateContent xmlns:mc="http://schemas.openxmlformats.org/markup-compatibility/2006">
              <mc:Choice xmlns:v="urn:schemas-microsoft-com:vml" Requires="v">
                <p:oleObj spid="_x0000_s16455" name="Equation" r:id="rId6" imgW="3301920" imgH="253800" progId="Equation.DSMT4">
                  <p:embed/>
                </p:oleObj>
              </mc:Choice>
              <mc:Fallback>
                <p:oleObj name="Equation" r:id="rId6" imgW="3301920" imgH="253800" progId="Equation.DSMT4">
                  <p:embed/>
                  <p:pic>
                    <p:nvPicPr>
                      <p:cNvPr id="0" name=""/>
                      <p:cNvPicPr/>
                      <p:nvPr/>
                    </p:nvPicPr>
                    <p:blipFill>
                      <a:blip r:embed="rId7"/>
                      <a:stretch>
                        <a:fillRect/>
                      </a:stretch>
                    </p:blipFill>
                    <p:spPr>
                      <a:xfrm>
                        <a:off x="1272381" y="2233554"/>
                        <a:ext cx="5305425" cy="455612"/>
                      </a:xfrm>
                      <a:prstGeom prst="rect">
                        <a:avLst/>
                      </a:prstGeom>
                    </p:spPr>
                  </p:pic>
                </p:oleObj>
              </mc:Fallback>
            </mc:AlternateContent>
          </a:graphicData>
        </a:graphic>
      </p:graphicFrame>
      <p:sp>
        <p:nvSpPr>
          <p:cNvPr id="7" name="文本框 1"/>
          <p:cNvSpPr txBox="1"/>
          <p:nvPr/>
        </p:nvSpPr>
        <p:spPr>
          <a:xfrm>
            <a:off x="323903" y="2852936"/>
            <a:ext cx="8233542" cy="46166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有如下估计：</a:t>
            </a:r>
            <a:endParaRPr lang="en-US" altLang="zh-CN" sz="2400" dirty="0" smtClean="0">
              <a:ln w="10160">
                <a:solidFill>
                  <a:srgbClr val="28498B"/>
                </a:solidFill>
                <a:prstDash val="solid"/>
              </a:ln>
              <a:solidFill>
                <a:srgbClr val="28498B"/>
              </a:solidFill>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078094339"/>
              </p:ext>
            </p:extLst>
          </p:nvPr>
        </p:nvGraphicFramePr>
        <p:xfrm>
          <a:off x="1619672" y="3429000"/>
          <a:ext cx="1876425" cy="1184275"/>
        </p:xfrm>
        <a:graphic>
          <a:graphicData uri="http://schemas.openxmlformats.org/presentationml/2006/ole">
            <mc:AlternateContent xmlns:mc="http://schemas.openxmlformats.org/markup-compatibility/2006">
              <mc:Choice xmlns:v="urn:schemas-microsoft-com:vml" Requires="v">
                <p:oleObj spid="_x0000_s16456" name="Equation" r:id="rId8" imgW="1168200" imgH="660240" progId="Equation.DSMT4">
                  <p:embed/>
                </p:oleObj>
              </mc:Choice>
              <mc:Fallback>
                <p:oleObj name="Equation" r:id="rId8" imgW="1168200" imgH="660240" progId="Equation.DSMT4">
                  <p:embed/>
                  <p:pic>
                    <p:nvPicPr>
                      <p:cNvPr id="0" name="对象 1"/>
                      <p:cNvPicPr>
                        <a:picLocks noChangeAspect="1" noChangeArrowheads="1"/>
                      </p:cNvPicPr>
                      <p:nvPr/>
                    </p:nvPicPr>
                    <p:blipFill>
                      <a:blip r:embed="rId9"/>
                      <a:srcRect/>
                      <a:stretch>
                        <a:fillRect/>
                      </a:stretch>
                    </p:blipFill>
                    <p:spPr bwMode="auto">
                      <a:xfrm>
                        <a:off x="1619672" y="3429000"/>
                        <a:ext cx="1876425" cy="118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061647111"/>
              </p:ext>
            </p:extLst>
          </p:nvPr>
        </p:nvGraphicFramePr>
        <p:xfrm>
          <a:off x="4364038" y="3500438"/>
          <a:ext cx="1957387" cy="1184275"/>
        </p:xfrm>
        <a:graphic>
          <a:graphicData uri="http://schemas.openxmlformats.org/presentationml/2006/ole">
            <mc:AlternateContent xmlns:mc="http://schemas.openxmlformats.org/markup-compatibility/2006">
              <mc:Choice xmlns:v="urn:schemas-microsoft-com:vml" Requires="v">
                <p:oleObj spid="_x0000_s16457" name="Equation" r:id="rId10" imgW="1218960" imgH="660240" progId="Equation.DSMT4">
                  <p:embed/>
                </p:oleObj>
              </mc:Choice>
              <mc:Fallback>
                <p:oleObj name="Equation" r:id="rId10" imgW="1218960" imgH="660240" progId="Equation.DSMT4">
                  <p:embed/>
                  <p:pic>
                    <p:nvPicPr>
                      <p:cNvPr id="0" name="对象 2"/>
                      <p:cNvPicPr>
                        <a:picLocks noChangeAspect="1" noChangeArrowheads="1"/>
                      </p:cNvPicPr>
                      <p:nvPr/>
                    </p:nvPicPr>
                    <p:blipFill>
                      <a:blip r:embed="rId11"/>
                      <a:srcRect/>
                      <a:stretch>
                        <a:fillRect/>
                      </a:stretch>
                    </p:blipFill>
                    <p:spPr bwMode="auto">
                      <a:xfrm>
                        <a:off x="4364038" y="3500438"/>
                        <a:ext cx="1957387" cy="118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3195976867"/>
              </p:ext>
            </p:extLst>
          </p:nvPr>
        </p:nvGraphicFramePr>
        <p:xfrm>
          <a:off x="1403648" y="5445224"/>
          <a:ext cx="5675313" cy="1184275"/>
        </p:xfrm>
        <a:graphic>
          <a:graphicData uri="http://schemas.openxmlformats.org/presentationml/2006/ole">
            <mc:AlternateContent xmlns:mc="http://schemas.openxmlformats.org/markup-compatibility/2006">
              <mc:Choice xmlns:v="urn:schemas-microsoft-com:vml" Requires="v">
                <p:oleObj spid="_x0000_s16458" name="Equation" r:id="rId12" imgW="3530520" imgH="660240" progId="Equation.DSMT4">
                  <p:embed/>
                </p:oleObj>
              </mc:Choice>
              <mc:Fallback>
                <p:oleObj name="Equation" r:id="rId12" imgW="3530520" imgH="660240" progId="Equation.DSMT4">
                  <p:embed/>
                  <p:pic>
                    <p:nvPicPr>
                      <p:cNvPr id="0" name="对象 1"/>
                      <p:cNvPicPr>
                        <a:picLocks noChangeAspect="1" noChangeArrowheads="1"/>
                      </p:cNvPicPr>
                      <p:nvPr/>
                    </p:nvPicPr>
                    <p:blipFill>
                      <a:blip r:embed="rId13"/>
                      <a:srcRect/>
                      <a:stretch>
                        <a:fillRect/>
                      </a:stretch>
                    </p:blipFill>
                    <p:spPr bwMode="auto">
                      <a:xfrm>
                        <a:off x="1403648" y="5445224"/>
                        <a:ext cx="5675313" cy="118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1" name="文本框 1"/>
          <p:cNvSpPr txBox="1"/>
          <p:nvPr/>
        </p:nvSpPr>
        <p:spPr>
          <a:xfrm>
            <a:off x="412892" y="4797152"/>
            <a:ext cx="8233542" cy="46166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因此，最终</a:t>
            </a:r>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的</a:t>
            </a:r>
            <a:r>
              <a:rPr lang="en-US" altLang="zh-CN" sz="2400" dirty="0" smtClean="0">
                <a:ln w="10160">
                  <a:solidFill>
                    <a:srgbClr val="28498B"/>
                  </a:solidFill>
                  <a:prstDash val="solid"/>
                </a:ln>
                <a:solidFill>
                  <a:srgbClr val="28498B"/>
                </a:solidFill>
              </a:rPr>
              <a:t>Gibbs Sampling</a:t>
            </a:r>
            <a:r>
              <a:rPr lang="zh-CN" altLang="en-US" sz="2400" dirty="0" smtClean="0">
                <a:ln w="10160">
                  <a:solidFill>
                    <a:srgbClr val="28498B"/>
                  </a:solidFill>
                  <a:prstDash val="solid"/>
                </a:ln>
                <a:solidFill>
                  <a:srgbClr val="28498B"/>
                </a:solidFill>
              </a:rPr>
              <a:t>公式如下：</a:t>
            </a:r>
            <a:endParaRPr lang="en-US" altLang="zh-CN" sz="2400" dirty="0" smtClean="0">
              <a:ln w="10160">
                <a:solidFill>
                  <a:srgbClr val="28498B"/>
                </a:solidFill>
                <a:prstDash val="solid"/>
              </a:ln>
              <a:solidFill>
                <a:srgbClr val="28498B"/>
              </a:solidFill>
            </a:endParaRPr>
          </a:p>
        </p:txBody>
      </p:sp>
    </p:spTree>
    <p:extLst>
      <p:ext uri="{BB962C8B-B14F-4D97-AF65-F5344CB8AC3E}">
        <p14:creationId xmlns:p14="http://schemas.microsoft.com/office/powerpoint/2010/main" val="23849767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2793650"/>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得到当前词汇分配给各个主题的概率后即可为该词汇</a:t>
                </a:r>
                <a:r>
                  <a:rPr lang="zh-CN" altLang="en-US" sz="2400" dirty="0">
                    <a:ln w="10160">
                      <a:solidFill>
                        <a:srgbClr val="28498B"/>
                      </a:solidFill>
                      <a:prstDash val="solid"/>
                    </a:ln>
                    <a:solidFill>
                      <a:srgbClr val="28498B"/>
                    </a:solidFill>
                  </a:rPr>
                  <a:t>重新</a:t>
                </a:r>
                <a:r>
                  <a:rPr lang="zh-CN" altLang="en-US" sz="2400" dirty="0" smtClean="0">
                    <a:ln w="10160">
                      <a:solidFill>
                        <a:srgbClr val="28498B"/>
                      </a:solidFill>
                      <a:prstDash val="solid"/>
                    </a:ln>
                    <a:solidFill>
                      <a:srgbClr val="28498B"/>
                    </a:solidFill>
                  </a:rPr>
                  <a:t>采样一个新主题</a:t>
                </a:r>
                <a14:m>
                  <m:oMath xmlns:m="http://schemas.openxmlformats.org/officeDocument/2006/math">
                    <m:sSup>
                      <m:sSupPr>
                        <m:ctrlPr>
                          <a:rPr lang="en-US" altLang="zh-CN" sz="2400" i="1" smtClean="0">
                            <a:ln w="10160">
                              <a:solidFill>
                                <a:srgbClr val="28498B"/>
                              </a:solidFill>
                              <a:prstDash val="solid"/>
                            </a:ln>
                            <a:solidFill>
                              <a:srgbClr val="28498B"/>
                            </a:solidFill>
                            <a:latin typeface="Cambria Math"/>
                          </a:rPr>
                        </m:ctrlPr>
                      </m:sSupPr>
                      <m:e>
                        <m:r>
                          <a:rPr lang="en-US" altLang="zh-CN" sz="2400" b="0" i="1" smtClean="0">
                            <a:ln w="10160">
                              <a:solidFill>
                                <a:srgbClr val="28498B"/>
                              </a:solidFill>
                              <a:prstDash val="solid"/>
                            </a:ln>
                            <a:solidFill>
                              <a:srgbClr val="28498B"/>
                            </a:solidFill>
                            <a:latin typeface="Cambria Math"/>
                          </a:rPr>
                          <m:t>𝑧</m:t>
                        </m:r>
                      </m:e>
                      <m:sup>
                        <m:r>
                          <a:rPr lang="en-US" altLang="zh-CN" sz="2400" b="0" i="1" smtClean="0">
                            <a:ln w="10160">
                              <a:solidFill>
                                <a:srgbClr val="28498B"/>
                              </a:solidFill>
                              <a:prstDash val="solid"/>
                            </a:ln>
                            <a:solidFill>
                              <a:srgbClr val="28498B"/>
                            </a:solidFill>
                            <a:latin typeface="Cambria Math"/>
                          </a:rPr>
                          <m:t>(1)</m:t>
                        </m:r>
                      </m:sup>
                    </m:sSup>
                  </m:oMath>
                </a14:m>
                <a:r>
                  <a:rPr lang="zh-CN" altLang="en-US" sz="2400" dirty="0" smtClean="0">
                    <a:ln w="10160">
                      <a:solidFill>
                        <a:srgbClr val="28498B"/>
                      </a:solidFill>
                      <a:prstDash val="solid"/>
                    </a:ln>
                    <a:solidFill>
                      <a:srgbClr val="28498B"/>
                    </a:solidFill>
                  </a:rPr>
                  <a:t>，该新主题即为分配概率的最大值对应的主题。</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用同样的方法不断更新每一个词汇属于每个主题的分布，直到每个文档下的主题分布</a:t>
                </a:r>
                <a14:m>
                  <m:oMath xmlns:m="http://schemas.openxmlformats.org/officeDocument/2006/math">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𝜃</m:t>
                        </m:r>
                      </m:e>
                    </m:acc>
                  </m:oMath>
                </a14:m>
                <a:r>
                  <a:rPr lang="zh-CN" altLang="en-US" sz="2400" dirty="0" smtClean="0">
                    <a:ln w="10160">
                      <a:solidFill>
                        <a:srgbClr val="28498B"/>
                      </a:solidFill>
                      <a:prstDash val="solid"/>
                    </a:ln>
                    <a:solidFill>
                      <a:srgbClr val="28498B"/>
                    </a:solidFill>
                  </a:rPr>
                  <a:t>和每个主题下的词汇分布</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𝜑</m:t>
                        </m:r>
                      </m:e>
                    </m:acc>
                  </m:oMath>
                </a14:m>
                <a:r>
                  <a:rPr lang="zh-CN" altLang="en-US" sz="2400" dirty="0" smtClean="0">
                    <a:ln w="10160">
                      <a:solidFill>
                        <a:srgbClr val="28498B"/>
                      </a:solidFill>
                      <a:prstDash val="solid"/>
                    </a:ln>
                    <a:solidFill>
                      <a:srgbClr val="28498B"/>
                    </a:solidFill>
                  </a:rPr>
                  <a:t>收敛，得到</a:t>
                </a:r>
                <a14:m>
                  <m:oMath xmlns:m="http://schemas.openxmlformats.org/officeDocument/2006/math">
                    <m:acc>
                      <m:accPr>
                        <m:chr m:val="⃗"/>
                        <m:ctrlPr>
                          <a:rPr lang="en-US" altLang="zh-CN"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𝜃</m:t>
                        </m:r>
                      </m:e>
                    </m:acc>
                  </m:oMath>
                </a14:m>
                <a:r>
                  <a:rPr lang="zh-CN" altLang="en-US" sz="2400" dirty="0" smtClean="0">
                    <a:ln w="10160">
                      <a:solidFill>
                        <a:srgbClr val="28498B"/>
                      </a:solidFill>
                      <a:prstDash val="solid"/>
                    </a:ln>
                    <a:solidFill>
                      <a:srgbClr val="28498B"/>
                    </a:solidFill>
                  </a:rPr>
                  <a:t>和</a:t>
                </a:r>
                <a14:m>
                  <m:oMath xmlns:m="http://schemas.openxmlformats.org/officeDocument/2006/math">
                    <m:acc>
                      <m:accPr>
                        <m:chr m:val="⃗"/>
                        <m:ctrlPr>
                          <a:rPr lang="zh-CN" altLang="en-US" sz="2400" i="1">
                            <a:ln w="10160">
                              <a:solidFill>
                                <a:srgbClr val="28498B"/>
                              </a:solidFill>
                              <a:prstDash val="solid"/>
                            </a:ln>
                            <a:solidFill>
                              <a:srgbClr val="28498B"/>
                            </a:solidFill>
                            <a:latin typeface="Cambria Math"/>
                          </a:rPr>
                        </m:ctrlPr>
                      </m:accPr>
                      <m:e>
                        <m:r>
                          <a:rPr lang="zh-CN" altLang="en-US" sz="2400" i="1">
                            <a:ln w="10160">
                              <a:solidFill>
                                <a:srgbClr val="28498B"/>
                              </a:solidFill>
                              <a:prstDash val="solid"/>
                            </a:ln>
                            <a:solidFill>
                              <a:srgbClr val="28498B"/>
                            </a:solidFill>
                            <a:latin typeface="Cambria Math"/>
                          </a:rPr>
                          <m:t>𝜑</m:t>
                        </m:r>
                      </m:e>
                    </m:acc>
                  </m:oMath>
                </a14:m>
                <a:r>
                  <a:rPr lang="zh-CN" altLang="en-US" sz="2400" dirty="0" smtClean="0">
                    <a:ln w="10160">
                      <a:solidFill>
                        <a:srgbClr val="28498B"/>
                      </a:solidFill>
                      <a:prstDash val="solid"/>
                    </a:ln>
                    <a:solidFill>
                      <a:srgbClr val="28498B"/>
                    </a:solidFill>
                  </a:rPr>
                  <a:t>。</a:t>
                </a:r>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2793650"/>
              </a:xfrm>
              <a:prstGeom prst="rect">
                <a:avLst/>
              </a:prstGeom>
              <a:blipFill rotWithShape="1">
                <a:blip r:embed="rId4"/>
                <a:stretch>
                  <a:fillRect l="-1185" t="-1743" r="-741" b="-3268"/>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15379957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1938992"/>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一般地，所有主题的词汇</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𝑤</m:t>
                        </m:r>
                      </m:e>
                    </m:acc>
                  </m:oMath>
                </a14:m>
                <a:r>
                  <a:rPr lang="zh-CN" altLang="en-US" sz="2400" dirty="0" smtClean="0">
                    <a:ln w="10160">
                      <a:solidFill>
                        <a:srgbClr val="28498B"/>
                      </a:solidFill>
                      <a:prstDash val="solid"/>
                    </a:ln>
                    <a:solidFill>
                      <a:srgbClr val="28498B"/>
                    </a:solidFill>
                  </a:rPr>
                  <a:t>是观测到的已知数据，只有主题</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en-US" altLang="zh-CN" sz="2400" i="1" dirty="0">
                            <a:ln w="10160">
                              <a:solidFill>
                                <a:srgbClr val="28498B"/>
                              </a:solidFill>
                              <a:prstDash val="solid"/>
                            </a:ln>
                            <a:solidFill>
                              <a:srgbClr val="28498B"/>
                            </a:solidFill>
                            <a:latin typeface="Cambria Math"/>
                          </a:rPr>
                          <m:t>𝑧</m:t>
                        </m:r>
                      </m:e>
                    </m:acc>
                  </m:oMath>
                </a14:m>
                <a:r>
                  <a:rPr lang="zh-CN" altLang="en-US" sz="2400" dirty="0" smtClean="0">
                    <a:ln w="10160">
                      <a:solidFill>
                        <a:srgbClr val="28498B"/>
                      </a:solidFill>
                      <a:prstDash val="solid"/>
                    </a:ln>
                    <a:solidFill>
                      <a:srgbClr val="28498B"/>
                    </a:solidFill>
                  </a:rPr>
                  <a:t>是隐含的变量，所以，真正需要采样的分布其实只是</a:t>
                </a:r>
                <a14:m>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d>
                      <m:dPr>
                        <m:ctrlPr>
                          <a:rPr lang="en-US" altLang="zh-CN" sz="2400" i="1" dirty="0">
                            <a:ln w="10160">
                              <a:solidFill>
                                <a:srgbClr val="28498B"/>
                              </a:solidFill>
                              <a:prstDash val="solid"/>
                            </a:ln>
                            <a:solidFill>
                              <a:srgbClr val="28498B"/>
                            </a:solidFill>
                            <a:latin typeface="Cambria Math"/>
                          </a:rPr>
                        </m:ctrlPr>
                      </m:dPr>
                      <m:e>
                        <m:acc>
                          <m:accPr>
                            <m:chr m:val="⃗"/>
                            <m:ctrlPr>
                              <a:rPr lang="en-US" altLang="zh-CN" sz="2400" i="1" dirty="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𝑧</m:t>
                            </m:r>
                          </m:e>
                        </m:acc>
                        <m:r>
                          <a:rPr lang="en-US" altLang="zh-CN" sz="2400" b="0" i="1" dirty="0" smtClean="0">
                            <a:ln w="10160">
                              <a:solidFill>
                                <a:srgbClr val="28498B"/>
                              </a:solidFill>
                              <a:prstDash val="solid"/>
                            </a:ln>
                            <a:solidFill>
                              <a:srgbClr val="28498B"/>
                            </a:solidFill>
                            <a:latin typeface="Cambria Math"/>
                          </a:rPr>
                          <m:t>|</m:t>
                        </m:r>
                        <m:acc>
                          <m:accPr>
                            <m:chr m:val="⃗"/>
                            <m:ctrlPr>
                              <a:rPr lang="en-US" altLang="zh-CN" sz="2400" i="1" dirty="0">
                                <a:ln w="10160">
                                  <a:solidFill>
                                    <a:srgbClr val="28498B"/>
                                  </a:solidFill>
                                  <a:prstDash val="solid"/>
                                </a:ln>
                                <a:solidFill>
                                  <a:srgbClr val="28498B"/>
                                </a:solidFill>
                                <a:latin typeface="Cambria Math"/>
                              </a:rPr>
                            </m:ctrlPr>
                          </m:accPr>
                          <m:e>
                            <m:r>
                              <a:rPr lang="en-US" altLang="zh-CN" sz="2400" b="0" i="1" dirty="0" smtClean="0">
                                <a:ln w="10160">
                                  <a:solidFill>
                                    <a:srgbClr val="28498B"/>
                                  </a:solidFill>
                                  <a:prstDash val="solid"/>
                                </a:ln>
                                <a:solidFill>
                                  <a:srgbClr val="28498B"/>
                                </a:solidFill>
                                <a:latin typeface="Cambria Math"/>
                              </a:rPr>
                              <m:t>𝑤</m:t>
                            </m:r>
                          </m:e>
                        </m:acc>
                      </m:e>
                    </m:d>
                  </m:oMath>
                </a14:m>
                <a:r>
                  <a:rPr lang="zh-CN" altLang="en-US" sz="2400" dirty="0" smtClean="0">
                    <a:ln w="10160">
                      <a:solidFill>
                        <a:srgbClr val="28498B"/>
                      </a:solidFill>
                      <a:prstDash val="solid"/>
                    </a:ln>
                    <a:solidFill>
                      <a:srgbClr val="28498B"/>
                    </a:solidFill>
                  </a:rPr>
                  <a:t>。</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由于主题的个数为</a:t>
                </a:r>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，因此</a:t>
                </a:r>
                <a:r>
                  <a:rPr lang="en-US" altLang="zh-CN" sz="2400" dirty="0" smtClean="0">
                    <a:ln w="10160">
                      <a:solidFill>
                        <a:srgbClr val="28498B"/>
                      </a:solidFill>
                      <a:prstDash val="solid"/>
                    </a:ln>
                    <a:solidFill>
                      <a:srgbClr val="28498B"/>
                    </a:solidFill>
                  </a:rPr>
                  <a:t>Gibbs Sampling</a:t>
                </a:r>
                <a:r>
                  <a:rPr lang="zh-CN" altLang="en-US" sz="2400" dirty="0" smtClean="0">
                    <a:ln w="10160">
                      <a:solidFill>
                        <a:srgbClr val="28498B"/>
                      </a:solidFill>
                      <a:prstDash val="solid"/>
                    </a:ln>
                    <a:solidFill>
                      <a:srgbClr val="28498B"/>
                    </a:solidFill>
                  </a:rPr>
                  <a:t>的物理意义就是在这</a:t>
                </a:r>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条</a:t>
                </a:r>
                <a:r>
                  <a:rPr lang="en-US" altLang="zh-CN" sz="2400" dirty="0" smtClean="0">
                    <a:ln w="10160">
                      <a:solidFill>
                        <a:srgbClr val="28498B"/>
                      </a:solidFill>
                      <a:prstDash val="solid"/>
                    </a:ln>
                    <a:solidFill>
                      <a:srgbClr val="28498B"/>
                    </a:solidFill>
                  </a:rPr>
                  <a:t>d-z</a:t>
                </a:r>
                <a:r>
                  <a:rPr lang="zh-CN" altLang="en-US" sz="2400" dirty="0" smtClean="0">
                    <a:ln w="10160">
                      <a:solidFill>
                        <a:srgbClr val="28498B"/>
                      </a:solidFill>
                      <a:prstDash val="solid"/>
                    </a:ln>
                    <a:solidFill>
                      <a:srgbClr val="28498B"/>
                    </a:solidFill>
                  </a:rPr>
                  <a:t>路径中任意采样一条。</a:t>
                </a:r>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1938992"/>
              </a:xfrm>
              <a:prstGeom prst="rect">
                <a:avLst/>
              </a:prstGeom>
              <a:blipFill rotWithShape="1">
                <a:blip r:embed="rId4"/>
                <a:stretch>
                  <a:fillRect l="-1185" t="-4075" r="-4889" b="-6270"/>
                </a:stretch>
              </a:blipFill>
              <a:effectLst>
                <a:innerShdw blurRad="63500" dist="50800" dir="2700000">
                  <a:prstClr val="black">
                    <a:alpha val="50000"/>
                  </a:prstClr>
                </a:innerShdw>
              </a:effectLst>
            </p:spPr>
            <p:txBody>
              <a:bodyPr/>
              <a:lstStyle/>
              <a:p>
                <a:r>
                  <a:rPr lang="zh-CN" altLang="en-US">
                    <a:noFill/>
                  </a:rPr>
                  <a:t> </a:t>
                </a:r>
              </a:p>
            </p:txBody>
          </p:sp>
        </mc:Fallback>
      </mc:AlternateContent>
      <p:pic>
        <p:nvPicPr>
          <p:cNvPr id="1229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71456" y="3789040"/>
            <a:ext cx="5256584" cy="23670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0925455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2807948"/>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训练要达到的目标主要有两个：</a:t>
                </a:r>
                <a:endParaRPr lang="en-US" altLang="zh-CN" sz="2400" dirty="0" smtClean="0">
                  <a:ln w="10160">
                    <a:solidFill>
                      <a:srgbClr val="28498B"/>
                    </a:solidFill>
                    <a:prstDash val="solid"/>
                  </a:ln>
                  <a:solidFill>
                    <a:srgbClr val="28498B"/>
                  </a:solidFill>
                </a:endParaRPr>
              </a:p>
              <a:p>
                <a:pPr marL="342900" indent="-342900">
                  <a:buFont typeface="Wingdings" panose="05000000000000000000" pitchFamily="2" charset="2"/>
                  <a:buChar char="Ø"/>
                </a:pPr>
                <a:r>
                  <a:rPr lang="zh-CN" altLang="en-US" sz="2400" dirty="0" smtClean="0">
                    <a:ln w="10160">
                      <a:solidFill>
                        <a:srgbClr val="28498B"/>
                      </a:solidFill>
                      <a:prstDash val="solid"/>
                    </a:ln>
                    <a:solidFill>
                      <a:srgbClr val="28498B"/>
                    </a:solidFill>
                  </a:rPr>
                  <a:t>估计出模型中的参数</a:t>
                </a:r>
                <a14:m>
                  <m:oMath xmlns:m="http://schemas.openxmlformats.org/officeDocument/2006/math">
                    <m:acc>
                      <m:accPr>
                        <m:chr m:val="⃗"/>
                        <m:ctrlPr>
                          <a:rPr lang="en-US" altLang="zh-CN" sz="2400" i="1" dirty="0" smtClean="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𝜃</m:t>
                        </m:r>
                      </m:e>
                    </m:acc>
                    <m:r>
                      <a:rPr lang="en-US" altLang="zh-CN" sz="2400" dirty="0">
                        <a:ln w="10160">
                          <a:solidFill>
                            <a:srgbClr val="28498B"/>
                          </a:solidFill>
                          <a:prstDash val="solid"/>
                        </a:ln>
                        <a:solidFill>
                          <a:srgbClr val="28498B"/>
                        </a:solidFill>
                        <a:latin typeface="Cambria Math"/>
                      </a:rPr>
                      <m:t>=</m:t>
                    </m:r>
                    <m:d>
                      <m:dPr>
                        <m:ctrlPr>
                          <a:rPr lang="en-US" altLang="zh-CN" sz="2400" i="1" dirty="0">
                            <a:ln w="10160">
                              <a:solidFill>
                                <a:srgbClr val="28498B"/>
                              </a:solidFill>
                              <a:prstDash val="solid"/>
                            </a:ln>
                            <a:solidFill>
                              <a:srgbClr val="28498B"/>
                            </a:solidFill>
                            <a:latin typeface="Cambria Math"/>
                          </a:rPr>
                        </m:ctrlPr>
                      </m:dPr>
                      <m:e>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𝜃</m:t>
                                </m:r>
                              </m:e>
                            </m:acc>
                          </m:e>
                          <m:sub>
                            <m:r>
                              <a:rPr lang="en-US" altLang="zh-CN" sz="2400" i="1" dirty="0">
                                <a:ln w="10160">
                                  <a:solidFill>
                                    <a:srgbClr val="28498B"/>
                                  </a:solidFill>
                                  <a:prstDash val="solid"/>
                                </a:ln>
                                <a:solidFill>
                                  <a:srgbClr val="28498B"/>
                                </a:solidFill>
                                <a:latin typeface="Cambria Math"/>
                              </a:rPr>
                              <m:t>1</m:t>
                            </m:r>
                          </m:sub>
                        </m:sSub>
                        <m:r>
                          <a:rPr lang="en-US" altLang="zh-CN" sz="2400" i="1" dirty="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𝜃</m:t>
                                </m:r>
                              </m:e>
                            </m:acc>
                          </m:e>
                          <m:sub>
                            <m:r>
                              <a:rPr lang="en-US" altLang="zh-CN" sz="2400" i="1" dirty="0">
                                <a:ln w="10160">
                                  <a:solidFill>
                                    <a:srgbClr val="28498B"/>
                                  </a:solidFill>
                                  <a:prstDash val="solid"/>
                                </a:ln>
                                <a:solidFill>
                                  <a:srgbClr val="28498B"/>
                                </a:solidFill>
                                <a:latin typeface="Cambria Math"/>
                              </a:rPr>
                              <m:t>2</m:t>
                            </m:r>
                          </m:sub>
                        </m:sSub>
                        <m:r>
                          <a:rPr lang="en-US" altLang="zh-CN" sz="2400" i="1" dirty="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𝜃</m:t>
                                </m:r>
                              </m:e>
                            </m:acc>
                          </m:e>
                          <m:sub>
                            <m:r>
                              <a:rPr lang="en-US" altLang="zh-CN" sz="2400" b="0" i="1" dirty="0" smtClean="0">
                                <a:ln w="10160">
                                  <a:solidFill>
                                    <a:srgbClr val="28498B"/>
                                  </a:solidFill>
                                  <a:prstDash val="solid"/>
                                </a:ln>
                                <a:solidFill>
                                  <a:srgbClr val="28498B"/>
                                </a:solidFill>
                                <a:latin typeface="Cambria Math"/>
                              </a:rPr>
                              <m:t>𝑀</m:t>
                            </m:r>
                          </m:sub>
                        </m:sSub>
                      </m:e>
                    </m:d>
                  </m:oMath>
                </a14:m>
                <a:r>
                  <a:rPr lang="en-US" altLang="zh-CN" sz="2400" dirty="0" smtClean="0">
                    <a:ln w="10160">
                      <a:solidFill>
                        <a:srgbClr val="28498B"/>
                      </a:solidFill>
                      <a:prstDash val="solid"/>
                    </a:ln>
                    <a:solidFill>
                      <a:srgbClr val="28498B"/>
                    </a:solidFill>
                  </a:rPr>
                  <a:t>,</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𝜑</m:t>
                        </m:r>
                      </m:e>
                    </m:acc>
                    <m:r>
                      <a:rPr lang="en-US" altLang="zh-CN" sz="2400" dirty="0">
                        <a:ln w="10160">
                          <a:solidFill>
                            <a:srgbClr val="28498B"/>
                          </a:solidFill>
                          <a:prstDash val="solid"/>
                        </a:ln>
                        <a:solidFill>
                          <a:srgbClr val="28498B"/>
                        </a:solidFill>
                        <a:latin typeface="Cambria Math"/>
                      </a:rPr>
                      <m:t>=</m:t>
                    </m:r>
                    <m:d>
                      <m:dPr>
                        <m:ctrlPr>
                          <a:rPr lang="en-US" altLang="zh-CN" sz="2400" i="1" dirty="0">
                            <a:ln w="10160">
                              <a:solidFill>
                                <a:srgbClr val="28498B"/>
                              </a:solidFill>
                              <a:prstDash val="solid"/>
                            </a:ln>
                            <a:solidFill>
                              <a:srgbClr val="28498B"/>
                            </a:solidFill>
                            <a:latin typeface="Cambria Math"/>
                          </a:rPr>
                        </m:ctrlPr>
                      </m:dPr>
                      <m:e>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𝜑</m:t>
                                </m:r>
                              </m:e>
                            </m:acc>
                          </m:e>
                          <m:sub>
                            <m:r>
                              <a:rPr lang="en-US" altLang="zh-CN" sz="2400" i="1" dirty="0">
                                <a:ln w="10160">
                                  <a:solidFill>
                                    <a:srgbClr val="28498B"/>
                                  </a:solidFill>
                                  <a:prstDash val="solid"/>
                                </a:ln>
                                <a:solidFill>
                                  <a:srgbClr val="28498B"/>
                                </a:solidFill>
                                <a:latin typeface="Cambria Math"/>
                              </a:rPr>
                              <m:t>1</m:t>
                            </m:r>
                          </m:sub>
                        </m:sSub>
                        <m:r>
                          <a:rPr lang="en-US" altLang="zh-CN" sz="2400" i="1" dirty="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𝜑</m:t>
                                </m:r>
                              </m:e>
                            </m:acc>
                          </m:e>
                          <m:sub>
                            <m:r>
                              <a:rPr lang="en-US" altLang="zh-CN" sz="2400" i="1" dirty="0">
                                <a:ln w="10160">
                                  <a:solidFill>
                                    <a:srgbClr val="28498B"/>
                                  </a:solidFill>
                                  <a:prstDash val="solid"/>
                                </a:ln>
                                <a:solidFill>
                                  <a:srgbClr val="28498B"/>
                                </a:solidFill>
                                <a:latin typeface="Cambria Math"/>
                              </a:rPr>
                              <m:t>2</m:t>
                            </m:r>
                          </m:sub>
                        </m:sSub>
                        <m:r>
                          <a:rPr lang="en-US" altLang="zh-CN" sz="2400" i="1" dirty="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smtClean="0">
                                    <a:ln w="10160">
                                      <a:solidFill>
                                        <a:srgbClr val="28498B"/>
                                      </a:solidFill>
                                      <a:prstDash val="solid"/>
                                    </a:ln>
                                    <a:solidFill>
                                      <a:srgbClr val="28498B"/>
                                    </a:solidFill>
                                    <a:latin typeface="Cambria Math"/>
                                  </a:rPr>
                                  <m:t>𝜑</m:t>
                                </m:r>
                              </m:e>
                            </m:acc>
                          </m:e>
                          <m:sub>
                            <m:r>
                              <a:rPr lang="en-US" altLang="zh-CN" sz="2400" b="0" i="1" dirty="0" smtClean="0">
                                <a:ln w="10160">
                                  <a:solidFill>
                                    <a:srgbClr val="28498B"/>
                                  </a:solidFill>
                                  <a:prstDash val="solid"/>
                                </a:ln>
                                <a:solidFill>
                                  <a:srgbClr val="28498B"/>
                                </a:solidFill>
                                <a:latin typeface="Cambria Math"/>
                              </a:rPr>
                              <m:t>𝐾</m:t>
                            </m:r>
                          </m:sub>
                        </m:sSub>
                      </m:e>
                    </m:d>
                  </m:oMath>
                </a14:m>
                <a:r>
                  <a:rPr lang="zh-CN" altLang="en-US" sz="2400" dirty="0" smtClean="0">
                    <a:ln w="10160">
                      <a:solidFill>
                        <a:srgbClr val="28498B"/>
                      </a:solidFill>
                      <a:prstDash val="solid"/>
                    </a:ln>
                    <a:solidFill>
                      <a:srgbClr val="28498B"/>
                    </a:solidFill>
                  </a:rPr>
                  <a:t>。</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𝛼</m:t>
                        </m:r>
                      </m:e>
                    </m:acc>
                    <m:r>
                      <a:rPr lang="en-US" altLang="zh-CN" sz="2400" i="1" dirty="0">
                        <a:ln w="10160">
                          <a:solidFill>
                            <a:srgbClr val="28498B"/>
                          </a:solidFill>
                          <a:prstDash val="solid"/>
                        </a:ln>
                        <a:solidFill>
                          <a:srgbClr val="28498B"/>
                        </a:solidFill>
                        <a:latin typeface="Cambria Math"/>
                      </a:rPr>
                      <m:t>,</m:t>
                    </m:r>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𝛽</m:t>
                        </m:r>
                      </m:e>
                    </m:acc>
                  </m:oMath>
                </a14:m>
                <a:r>
                  <a:rPr lang="zh-CN" altLang="en-US" sz="2400" dirty="0" smtClean="0">
                    <a:ln w="10160">
                      <a:solidFill>
                        <a:srgbClr val="28498B"/>
                      </a:solidFill>
                      <a:prstDash val="solid"/>
                    </a:ln>
                    <a:solidFill>
                      <a:srgbClr val="28498B"/>
                    </a:solidFill>
                  </a:rPr>
                  <a:t>是先验参数，不在此估计。</a:t>
                </a:r>
                <a:endParaRPr lang="en-US" altLang="zh-CN" sz="2400" dirty="0" smtClean="0">
                  <a:ln w="10160">
                    <a:solidFill>
                      <a:srgbClr val="28498B"/>
                    </a:solidFill>
                    <a:prstDash val="solid"/>
                  </a:ln>
                  <a:solidFill>
                    <a:srgbClr val="28498B"/>
                  </a:solidFill>
                </a:endParaRPr>
              </a:p>
              <a:p>
                <a:pPr marL="342900" indent="-342900">
                  <a:buFont typeface="Wingdings" panose="05000000000000000000" pitchFamily="2" charset="2"/>
                  <a:buChar char="Ø"/>
                </a:pPr>
                <a:r>
                  <a:rPr lang="zh-CN" altLang="en-US" sz="2400" dirty="0" smtClean="0">
                    <a:ln w="10160">
                      <a:solidFill>
                        <a:srgbClr val="28498B"/>
                      </a:solidFill>
                      <a:prstDash val="solid"/>
                    </a:ln>
                    <a:solidFill>
                      <a:srgbClr val="28498B"/>
                    </a:solidFill>
                  </a:rPr>
                  <a:t>对于一篇新来的文档，能够计算出这篇文档的主题分布</a:t>
                </a:r>
                <a14:m>
                  <m:oMath xmlns:m="http://schemas.openxmlformats.org/officeDocument/2006/math">
                    <m:sSub>
                      <m:sSubPr>
                        <m:ctrlPr>
                          <a:rPr lang="en-US" altLang="zh-CN" sz="2400" i="1" smtClean="0">
                            <a:ln w="10160">
                              <a:solidFill>
                                <a:srgbClr val="28498B"/>
                              </a:solidFill>
                              <a:prstDash val="solid"/>
                            </a:ln>
                            <a:solidFill>
                              <a:srgbClr val="28498B"/>
                            </a:solidFill>
                            <a:latin typeface="Cambria Math"/>
                          </a:rPr>
                        </m:ctrlPr>
                      </m:sSubPr>
                      <m:e>
                        <m:acc>
                          <m:accPr>
                            <m:chr m:val="⃗"/>
                            <m:ctrlPr>
                              <a:rPr lang="en-US" altLang="zh-CN" sz="2400" i="1" smtClean="0">
                                <a:ln w="10160">
                                  <a:solidFill>
                                    <a:srgbClr val="28498B"/>
                                  </a:solidFill>
                                  <a:prstDash val="solid"/>
                                </a:ln>
                                <a:solidFill>
                                  <a:srgbClr val="28498B"/>
                                </a:solidFill>
                                <a:latin typeface="Cambria Math"/>
                              </a:rPr>
                            </m:ctrlPr>
                          </m:accPr>
                          <m:e>
                            <m:r>
                              <a:rPr lang="zh-CN" altLang="en-US" sz="2400" i="1" smtClean="0">
                                <a:ln w="10160">
                                  <a:solidFill>
                                    <a:srgbClr val="28498B"/>
                                  </a:solidFill>
                                  <a:prstDash val="solid"/>
                                </a:ln>
                                <a:solidFill>
                                  <a:srgbClr val="28498B"/>
                                </a:solidFill>
                                <a:latin typeface="Cambria Math"/>
                              </a:rPr>
                              <m:t>𝜃</m:t>
                            </m:r>
                          </m:e>
                        </m:acc>
                      </m:e>
                      <m:sub>
                        <m:r>
                          <m:rPr>
                            <m:sty m:val="p"/>
                          </m:rPr>
                          <a:rPr lang="en-US" altLang="zh-CN" sz="2400" i="1">
                            <a:ln w="10160">
                              <a:solidFill>
                                <a:srgbClr val="28498B"/>
                              </a:solidFill>
                              <a:prstDash val="solid"/>
                            </a:ln>
                            <a:solidFill>
                              <a:srgbClr val="28498B"/>
                            </a:solidFill>
                            <a:latin typeface="Cambria Math"/>
                          </a:rPr>
                          <m:t>new</m:t>
                        </m:r>
                      </m:sub>
                    </m:sSub>
                  </m:oMath>
                </a14:m>
                <a:endParaRPr lang="en-US" altLang="zh-CN" sz="2400" dirty="0" smtClean="0">
                  <a:ln w="10160">
                    <a:solidFill>
                      <a:srgbClr val="28498B"/>
                    </a:solidFill>
                    <a:prstDash val="solid"/>
                  </a:ln>
                  <a:solidFill>
                    <a:srgbClr val="28498B"/>
                  </a:solidFill>
                </a:endParaRPr>
              </a:p>
              <a:p>
                <a:r>
                  <a:rPr lang="zh-CN" altLang="en-US" sz="2400" dirty="0">
                    <a:ln w="10160">
                      <a:solidFill>
                        <a:srgbClr val="28498B"/>
                      </a:solidFill>
                      <a:prstDash val="solid"/>
                    </a:ln>
                    <a:solidFill>
                      <a:srgbClr val="28498B"/>
                    </a:solidFill>
                  </a:rPr>
                  <a:t>训练</a:t>
                </a:r>
                <a:r>
                  <a:rPr lang="zh-CN" altLang="en-US" sz="2400" dirty="0" smtClean="0">
                    <a:ln w="10160">
                      <a:solidFill>
                        <a:srgbClr val="28498B"/>
                      </a:solidFill>
                      <a:prstDash val="solid"/>
                    </a:ln>
                    <a:solidFill>
                      <a:srgbClr val="28498B"/>
                    </a:solidFill>
                  </a:rPr>
                  <a:t>过程重新整理一下，如下所示：</a:t>
                </a:r>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2807948"/>
              </a:xfrm>
              <a:prstGeom prst="rect">
                <a:avLst/>
              </a:prstGeom>
              <a:blipFill rotWithShape="1">
                <a:blip r:embed="rId4"/>
                <a:stretch>
                  <a:fillRect l="-1185" t="-2386" r="-4889" b="-3254"/>
                </a:stretch>
              </a:blipFill>
              <a:effectLst>
                <a:innerShdw blurRad="63500" dist="50800" dir="2700000">
                  <a:prstClr val="black">
                    <a:alpha val="50000"/>
                  </a:prstClr>
                </a:innerShdw>
              </a:effectLst>
            </p:spPr>
            <p:txBody>
              <a:bodyPr/>
              <a:lstStyle/>
              <a:p>
                <a:r>
                  <a:rPr lang="zh-CN" altLang="en-US">
                    <a:noFill/>
                  </a:rPr>
                  <a:t> </a:t>
                </a:r>
              </a:p>
            </p:txBody>
          </p:sp>
        </mc:Fallback>
      </mc:AlternateContent>
      <p:pic>
        <p:nvPicPr>
          <p:cNvPr id="1331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0502" y="4653136"/>
            <a:ext cx="7705725" cy="1666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4899912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模型训练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296594" y="1630363"/>
                <a:ext cx="8233542" cy="4654608"/>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根据这个</a:t>
                </a:r>
                <a:r>
                  <a:rPr lang="en-US" altLang="zh-CN" sz="2400" dirty="0" smtClean="0">
                    <a:ln w="10160">
                      <a:solidFill>
                        <a:srgbClr val="28498B"/>
                      </a:solidFill>
                      <a:prstDash val="solid"/>
                    </a:ln>
                    <a:solidFill>
                      <a:srgbClr val="28498B"/>
                    </a:solidFill>
                  </a:rPr>
                  <a:t>topic-word</a:t>
                </a:r>
                <a:r>
                  <a:rPr lang="zh-CN" altLang="en-US" sz="2400" dirty="0">
                    <a:ln w="10160">
                      <a:solidFill>
                        <a:srgbClr val="28498B"/>
                      </a:solidFill>
                      <a:prstDash val="solid"/>
                    </a:ln>
                    <a:solidFill>
                      <a:srgbClr val="28498B"/>
                    </a:solidFill>
                  </a:rPr>
                  <a:t>共现</a:t>
                </a:r>
                <a:r>
                  <a:rPr lang="zh-CN" altLang="en-US" sz="2400" dirty="0" smtClean="0">
                    <a:ln w="10160">
                      <a:solidFill>
                        <a:srgbClr val="28498B"/>
                      </a:solidFill>
                      <a:prstDash val="solid"/>
                    </a:ln>
                    <a:solidFill>
                      <a:srgbClr val="28498B"/>
                    </a:solidFill>
                  </a:rPr>
                  <a:t>矩阵，可以计算出每一个</a:t>
                </a:r>
                <a14:m>
                  <m:oMath xmlns:m="http://schemas.openxmlformats.org/officeDocument/2006/math">
                    <m:r>
                      <m:rPr>
                        <m:sty m:val="p"/>
                      </m:rPr>
                      <a:rPr lang="en-US" altLang="zh-CN" sz="2400" dirty="0">
                        <a:ln w="10160">
                          <a:solidFill>
                            <a:srgbClr val="28498B"/>
                          </a:solidFill>
                          <a:prstDash val="solid"/>
                        </a:ln>
                        <a:solidFill>
                          <a:srgbClr val="28498B"/>
                        </a:solidFill>
                        <a:latin typeface="Cambria Math"/>
                      </a:rPr>
                      <m:t>p</m:t>
                    </m:r>
                    <m:r>
                      <a:rPr lang="en-US" altLang="zh-CN" sz="2400" b="0" i="0" dirty="0" smtClean="0">
                        <a:ln w="10160">
                          <a:solidFill>
                            <a:srgbClr val="28498B"/>
                          </a:solidFill>
                          <a:prstDash val="solid"/>
                        </a:ln>
                        <a:solidFill>
                          <a:srgbClr val="28498B"/>
                        </a:solidFill>
                        <a:latin typeface="Cambria Math"/>
                      </a:rPr>
                      <m:t>(</m:t>
                    </m:r>
                    <m:r>
                      <m:rPr>
                        <m:sty m:val="p"/>
                      </m:rPr>
                      <a:rPr lang="en-US" altLang="zh-CN" sz="2400" b="0" i="0" dirty="0" smtClean="0">
                        <a:ln w="10160">
                          <a:solidFill>
                            <a:srgbClr val="28498B"/>
                          </a:solidFill>
                          <a:prstDash val="solid"/>
                        </a:ln>
                        <a:solidFill>
                          <a:srgbClr val="28498B"/>
                        </a:solidFill>
                        <a:latin typeface="Cambria Math"/>
                      </a:rPr>
                      <m:t>word</m:t>
                    </m:r>
                    <m:r>
                      <a:rPr lang="en-US" altLang="zh-CN" sz="2400" b="0" i="0" dirty="0" smtClean="0">
                        <a:ln w="10160">
                          <a:solidFill>
                            <a:srgbClr val="28498B"/>
                          </a:solidFill>
                          <a:prstDash val="solid"/>
                        </a:ln>
                        <a:solidFill>
                          <a:srgbClr val="28498B"/>
                        </a:solidFill>
                        <a:latin typeface="Cambria Math"/>
                      </a:rPr>
                      <m:t>|</m:t>
                    </m:r>
                    <m:r>
                      <m:rPr>
                        <m:sty m:val="p"/>
                      </m:rPr>
                      <a:rPr lang="en-US" altLang="zh-CN" sz="2400" b="0" i="0" dirty="0" smtClean="0">
                        <a:ln w="10160">
                          <a:solidFill>
                            <a:srgbClr val="28498B"/>
                          </a:solidFill>
                          <a:prstDash val="solid"/>
                        </a:ln>
                        <a:solidFill>
                          <a:srgbClr val="28498B"/>
                        </a:solidFill>
                        <a:latin typeface="Cambria Math"/>
                      </a:rPr>
                      <m:t>topic</m:t>
                    </m:r>
                    <m:r>
                      <a:rPr lang="en-US" altLang="zh-CN" sz="2400" b="0" i="0" dirty="0" smtClean="0">
                        <a:ln w="10160">
                          <a:solidFill>
                            <a:srgbClr val="28498B"/>
                          </a:solidFill>
                          <a:prstDash val="solid"/>
                        </a:ln>
                        <a:solidFill>
                          <a:srgbClr val="28498B"/>
                        </a:solidFill>
                        <a:latin typeface="Cambria Math"/>
                      </a:rPr>
                      <m:t>)</m:t>
                    </m:r>
                  </m:oMath>
                </a14:m>
                <a:r>
                  <a:rPr lang="zh-CN" altLang="en-US" sz="2400" dirty="0" smtClean="0">
                    <a:ln w="10160">
                      <a:solidFill>
                        <a:srgbClr val="28498B"/>
                      </a:solidFill>
                      <a:prstDash val="solid"/>
                    </a:ln>
                    <a:solidFill>
                      <a:srgbClr val="28498B"/>
                    </a:solidFill>
                  </a:rPr>
                  <a:t>的概率，从而算出模型参数</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𝜑</m:t>
                        </m:r>
                      </m:e>
                    </m:acc>
                    <m:r>
                      <a:rPr lang="en-US" altLang="zh-CN" sz="2400" dirty="0">
                        <a:ln w="10160">
                          <a:solidFill>
                            <a:srgbClr val="28498B"/>
                          </a:solidFill>
                          <a:prstDash val="solid"/>
                        </a:ln>
                        <a:solidFill>
                          <a:srgbClr val="28498B"/>
                        </a:solidFill>
                        <a:latin typeface="Cambria Math"/>
                      </a:rPr>
                      <m:t>=</m:t>
                    </m:r>
                    <m:d>
                      <m:dPr>
                        <m:ctrlPr>
                          <a:rPr lang="en-US" altLang="zh-CN" sz="2400" i="1" dirty="0">
                            <a:ln w="10160">
                              <a:solidFill>
                                <a:srgbClr val="28498B"/>
                              </a:solidFill>
                              <a:prstDash val="solid"/>
                            </a:ln>
                            <a:solidFill>
                              <a:srgbClr val="28498B"/>
                            </a:solidFill>
                            <a:latin typeface="Cambria Math"/>
                          </a:rPr>
                        </m:ctrlPr>
                      </m:dPr>
                      <m:e>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𝜑</m:t>
                                </m:r>
                              </m:e>
                            </m:acc>
                          </m:e>
                          <m:sub>
                            <m:r>
                              <a:rPr lang="en-US" altLang="zh-CN" sz="2400" i="1" dirty="0">
                                <a:ln w="10160">
                                  <a:solidFill>
                                    <a:srgbClr val="28498B"/>
                                  </a:solidFill>
                                  <a:prstDash val="solid"/>
                                </a:ln>
                                <a:solidFill>
                                  <a:srgbClr val="28498B"/>
                                </a:solidFill>
                                <a:latin typeface="Cambria Math"/>
                              </a:rPr>
                              <m:t>1</m:t>
                            </m:r>
                          </m:sub>
                        </m:sSub>
                        <m:r>
                          <a:rPr lang="en-US" altLang="zh-CN" sz="2400" i="1" dirty="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𝜑</m:t>
                                </m:r>
                              </m:e>
                            </m:acc>
                          </m:e>
                          <m:sub>
                            <m:r>
                              <a:rPr lang="en-US" altLang="zh-CN" sz="2400" i="1" dirty="0">
                                <a:ln w="10160">
                                  <a:solidFill>
                                    <a:srgbClr val="28498B"/>
                                  </a:solidFill>
                                  <a:prstDash val="solid"/>
                                </a:ln>
                                <a:solidFill>
                                  <a:srgbClr val="28498B"/>
                                </a:solidFill>
                                <a:latin typeface="Cambria Math"/>
                              </a:rPr>
                              <m:t>2</m:t>
                            </m:r>
                          </m:sub>
                        </m:sSub>
                        <m:r>
                          <a:rPr lang="en-US" altLang="zh-CN" sz="2400" i="1" dirty="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𝜑</m:t>
                                </m:r>
                              </m:e>
                            </m:acc>
                          </m:e>
                          <m:sub>
                            <m:r>
                              <a:rPr lang="en-US" altLang="zh-CN" sz="2400" i="1" dirty="0">
                                <a:ln w="10160">
                                  <a:solidFill>
                                    <a:srgbClr val="28498B"/>
                                  </a:solidFill>
                                  <a:prstDash val="solid"/>
                                </a:ln>
                                <a:solidFill>
                                  <a:srgbClr val="28498B"/>
                                </a:solidFill>
                                <a:latin typeface="Cambria Math"/>
                              </a:rPr>
                              <m:t>𝐾</m:t>
                            </m:r>
                          </m:sub>
                        </m:sSub>
                      </m:e>
                    </m:d>
                  </m:oMath>
                </a14:m>
                <a:r>
                  <a:rPr lang="zh-CN" altLang="en-US" sz="2400" dirty="0" smtClean="0">
                    <a:ln w="10160">
                      <a:solidFill>
                        <a:srgbClr val="28498B"/>
                      </a:solidFill>
                      <a:prstDash val="solid"/>
                    </a:ln>
                    <a:solidFill>
                      <a:srgbClr val="28498B"/>
                    </a:solidFill>
                  </a:rPr>
                  <a:t>，即那</a:t>
                </a:r>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个主题</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词汇骰子。</a:t>
                </a:r>
                <a:r>
                  <a:rPr lang="en-US" altLang="zh-CN" sz="2400" dirty="0">
                    <a:ln w="10160">
                      <a:solidFill>
                        <a:srgbClr val="28498B"/>
                      </a:solidFill>
                      <a:prstDash val="solid"/>
                    </a:ln>
                    <a:solidFill>
                      <a:srgbClr val="28498B"/>
                    </a:solidFill>
                  </a:rPr>
                  <a:t> </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𝜑</m:t>
                        </m:r>
                      </m:e>
                    </m:acc>
                  </m:oMath>
                </a14:m>
                <a:r>
                  <a:rPr lang="zh-CN" altLang="en-US" sz="2400" dirty="0" smtClean="0">
                    <a:ln w="10160">
                      <a:solidFill>
                        <a:srgbClr val="28498B"/>
                      </a:solidFill>
                      <a:prstDash val="solid"/>
                    </a:ln>
                    <a:solidFill>
                      <a:srgbClr val="28498B"/>
                    </a:solidFill>
                  </a:rPr>
                  <a:t>的形式为</a:t>
                </a:r>
                <a:r>
                  <a:rPr lang="en-US" altLang="zh-CN" sz="2400" dirty="0" smtClean="0">
                    <a:ln w="10160">
                      <a:solidFill>
                        <a:srgbClr val="28498B"/>
                      </a:solidFill>
                      <a:prstDash val="solid"/>
                    </a:ln>
                    <a:solidFill>
                      <a:srgbClr val="28498B"/>
                    </a:solidFill>
                  </a:rPr>
                  <a:t>K*V</a:t>
                </a:r>
                <a:r>
                  <a:rPr lang="zh-CN" altLang="en-US" sz="2400" dirty="0" smtClean="0">
                    <a:ln w="10160">
                      <a:solidFill>
                        <a:srgbClr val="28498B"/>
                      </a:solidFill>
                      <a:prstDash val="solid"/>
                    </a:ln>
                    <a:solidFill>
                      <a:srgbClr val="28498B"/>
                    </a:solidFill>
                  </a:rPr>
                  <a:t>的矩阵</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同样地，可以在</a:t>
                </a:r>
                <a:r>
                  <a:rPr lang="en-US" altLang="zh-CN" sz="2400" dirty="0" smtClean="0">
                    <a:ln w="10160">
                      <a:solidFill>
                        <a:srgbClr val="28498B"/>
                      </a:solidFill>
                      <a:prstDash val="solid"/>
                    </a:ln>
                    <a:solidFill>
                      <a:srgbClr val="28498B"/>
                    </a:solidFill>
                  </a:rPr>
                  <a:t>Gibbs</a:t>
                </a:r>
                <a:r>
                  <a:rPr lang="zh-CN" altLang="en-US" sz="2400" dirty="0" smtClean="0">
                    <a:ln w="10160">
                      <a:solidFill>
                        <a:srgbClr val="28498B"/>
                      </a:solidFill>
                      <a:prstDash val="solid"/>
                    </a:ln>
                    <a:solidFill>
                      <a:srgbClr val="28498B"/>
                    </a:solidFill>
                  </a:rPr>
                  <a:t>采样收敛之后，统计每篇文档的</a:t>
                </a:r>
                <a:r>
                  <a:rPr lang="en-US" altLang="zh-CN" sz="2400" dirty="0" smtClean="0">
                    <a:ln w="10160">
                      <a:solidFill>
                        <a:srgbClr val="28498B"/>
                      </a:solidFill>
                      <a:prstDash val="solid"/>
                    </a:ln>
                    <a:solidFill>
                      <a:srgbClr val="28498B"/>
                    </a:solidFill>
                  </a:rPr>
                  <a:t>topic</a:t>
                </a:r>
                <a:r>
                  <a:rPr lang="zh-CN" altLang="en-US" sz="2400" dirty="0" smtClean="0">
                    <a:ln w="10160">
                      <a:solidFill>
                        <a:srgbClr val="28498B"/>
                      </a:solidFill>
                      <a:prstDash val="solid"/>
                    </a:ln>
                    <a:solidFill>
                      <a:srgbClr val="28498B"/>
                    </a:solidFill>
                  </a:rPr>
                  <a:t>频率分布，生成</a:t>
                </a:r>
                <a:r>
                  <a:rPr lang="en-US" altLang="zh-CN" sz="2400" dirty="0" smtClean="0">
                    <a:ln w="10160">
                      <a:solidFill>
                        <a:srgbClr val="28498B"/>
                      </a:solidFill>
                      <a:prstDash val="solid"/>
                    </a:ln>
                    <a:solidFill>
                      <a:srgbClr val="28498B"/>
                    </a:solidFill>
                  </a:rPr>
                  <a:t>doc-topic</a:t>
                </a:r>
                <a:r>
                  <a:rPr lang="zh-CN" altLang="en-US" sz="2400" dirty="0" smtClean="0">
                    <a:ln w="10160">
                      <a:solidFill>
                        <a:srgbClr val="28498B"/>
                      </a:solidFill>
                      <a:prstDash val="solid"/>
                    </a:ln>
                    <a:solidFill>
                      <a:srgbClr val="28498B"/>
                    </a:solidFill>
                  </a:rPr>
                  <a:t>共现矩阵，计算出</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𝜃</m:t>
                        </m:r>
                      </m:e>
                    </m:acc>
                    <m:r>
                      <a:rPr lang="en-US" altLang="zh-CN" sz="2400" dirty="0">
                        <a:ln w="10160">
                          <a:solidFill>
                            <a:srgbClr val="28498B"/>
                          </a:solidFill>
                          <a:prstDash val="solid"/>
                        </a:ln>
                        <a:solidFill>
                          <a:srgbClr val="28498B"/>
                        </a:solidFill>
                        <a:latin typeface="Cambria Math"/>
                      </a:rPr>
                      <m:t>=</m:t>
                    </m:r>
                    <m:d>
                      <m:dPr>
                        <m:ctrlPr>
                          <a:rPr lang="en-US" altLang="zh-CN" sz="2400" i="1" dirty="0">
                            <a:ln w="10160">
                              <a:solidFill>
                                <a:srgbClr val="28498B"/>
                              </a:solidFill>
                              <a:prstDash val="solid"/>
                            </a:ln>
                            <a:solidFill>
                              <a:srgbClr val="28498B"/>
                            </a:solidFill>
                            <a:latin typeface="Cambria Math"/>
                          </a:rPr>
                        </m:ctrlPr>
                      </m:dPr>
                      <m:e>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𝜃</m:t>
                                </m:r>
                              </m:e>
                            </m:acc>
                          </m:e>
                          <m:sub>
                            <m:r>
                              <a:rPr lang="en-US" altLang="zh-CN" sz="2400" i="1" dirty="0">
                                <a:ln w="10160">
                                  <a:solidFill>
                                    <a:srgbClr val="28498B"/>
                                  </a:solidFill>
                                  <a:prstDash val="solid"/>
                                </a:ln>
                                <a:solidFill>
                                  <a:srgbClr val="28498B"/>
                                </a:solidFill>
                                <a:latin typeface="Cambria Math"/>
                              </a:rPr>
                              <m:t>1</m:t>
                            </m:r>
                          </m:sub>
                        </m:sSub>
                        <m:r>
                          <a:rPr lang="en-US" altLang="zh-CN" sz="2400" i="1" dirty="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𝜃</m:t>
                                </m:r>
                              </m:e>
                            </m:acc>
                          </m:e>
                          <m:sub>
                            <m:r>
                              <a:rPr lang="en-US" altLang="zh-CN" sz="2400" i="1" dirty="0">
                                <a:ln w="10160">
                                  <a:solidFill>
                                    <a:srgbClr val="28498B"/>
                                  </a:solidFill>
                                  <a:prstDash val="solid"/>
                                </a:ln>
                                <a:solidFill>
                                  <a:srgbClr val="28498B"/>
                                </a:solidFill>
                                <a:latin typeface="Cambria Math"/>
                              </a:rPr>
                              <m:t>2</m:t>
                            </m:r>
                          </m:sub>
                        </m:sSub>
                        <m:r>
                          <a:rPr lang="en-US" altLang="zh-CN" sz="2400" i="1" dirty="0">
                            <a:ln w="10160">
                              <a:solidFill>
                                <a:srgbClr val="28498B"/>
                              </a:solidFill>
                              <a:prstDash val="solid"/>
                            </a:ln>
                            <a:solidFill>
                              <a:srgbClr val="28498B"/>
                            </a:solidFill>
                            <a:latin typeface="Cambria Math"/>
                          </a:rPr>
                          <m:t>,…,</m:t>
                        </m:r>
                        <m:sSub>
                          <m:sSubPr>
                            <m:ctrlPr>
                              <a:rPr lang="en-US" altLang="zh-CN" sz="2400" i="1" dirty="0">
                                <a:ln w="10160">
                                  <a:solidFill>
                                    <a:srgbClr val="28498B"/>
                                  </a:solidFill>
                                  <a:prstDash val="solid"/>
                                </a:ln>
                                <a:solidFill>
                                  <a:srgbClr val="28498B"/>
                                </a:solidFill>
                                <a:latin typeface="Cambria Math"/>
                              </a:rPr>
                            </m:ctrlPr>
                          </m:sSubPr>
                          <m:e>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𝜃</m:t>
                                </m:r>
                              </m:e>
                            </m:acc>
                          </m:e>
                          <m:sub>
                            <m:r>
                              <a:rPr lang="en-US" altLang="zh-CN" sz="2400" i="1" dirty="0">
                                <a:ln w="10160">
                                  <a:solidFill>
                                    <a:srgbClr val="28498B"/>
                                  </a:solidFill>
                                  <a:prstDash val="solid"/>
                                </a:ln>
                                <a:solidFill>
                                  <a:srgbClr val="28498B"/>
                                </a:solidFill>
                                <a:latin typeface="Cambria Math"/>
                              </a:rPr>
                              <m:t>𝑀</m:t>
                            </m:r>
                          </m:sub>
                        </m:sSub>
                      </m:e>
                    </m:d>
                  </m:oMath>
                </a14:m>
                <a:r>
                  <a:rPr lang="zh-CN" altLang="en-US" sz="2400" dirty="0" smtClean="0">
                    <a:ln w="10160">
                      <a:solidFill>
                        <a:srgbClr val="28498B"/>
                      </a:solidFill>
                      <a:prstDash val="solid"/>
                    </a:ln>
                    <a:solidFill>
                      <a:srgbClr val="28498B"/>
                    </a:solidFill>
                  </a:rPr>
                  <a:t>，即那</a:t>
                </a:r>
                <a:r>
                  <a:rPr lang="en-US" altLang="zh-CN" sz="2400" dirty="0" smtClean="0">
                    <a:ln w="10160">
                      <a:solidFill>
                        <a:srgbClr val="28498B"/>
                      </a:solidFill>
                      <a:prstDash val="solid"/>
                    </a:ln>
                    <a:solidFill>
                      <a:srgbClr val="28498B"/>
                    </a:solidFill>
                  </a:rPr>
                  <a:t>M</a:t>
                </a:r>
                <a:r>
                  <a:rPr lang="zh-CN" altLang="en-US" sz="2400" dirty="0" smtClean="0">
                    <a:ln w="10160">
                      <a:solidFill>
                        <a:srgbClr val="28498B"/>
                      </a:solidFill>
                      <a:prstDash val="solid"/>
                    </a:ln>
                    <a:solidFill>
                      <a:srgbClr val="28498B"/>
                    </a:solidFill>
                  </a:rPr>
                  <a:t>个文档</a:t>
                </a:r>
                <a:r>
                  <a:rPr lang="en-US" altLang="zh-CN" sz="2400" dirty="0" smtClean="0">
                    <a:ln w="10160">
                      <a:solidFill>
                        <a:srgbClr val="28498B"/>
                      </a:solidFill>
                      <a:prstDash val="solid"/>
                    </a:ln>
                    <a:solidFill>
                      <a:srgbClr val="28498B"/>
                    </a:solidFill>
                  </a:rPr>
                  <a:t>-</a:t>
                </a:r>
                <a:r>
                  <a:rPr lang="zh-CN" altLang="en-US" sz="2400" dirty="0" smtClean="0">
                    <a:ln w="10160">
                      <a:solidFill>
                        <a:srgbClr val="28498B"/>
                      </a:solidFill>
                      <a:prstDash val="solid"/>
                    </a:ln>
                    <a:solidFill>
                      <a:srgbClr val="28498B"/>
                    </a:solidFill>
                  </a:rPr>
                  <a:t>主题骰子。</a:t>
                </a:r>
                <a:r>
                  <a:rPr lang="en-US" altLang="zh-CN" sz="2400" dirty="0">
                    <a:ln w="10160">
                      <a:solidFill>
                        <a:srgbClr val="28498B"/>
                      </a:solidFill>
                      <a:prstDash val="solid"/>
                    </a:ln>
                    <a:solidFill>
                      <a:srgbClr val="28498B"/>
                    </a:solidFill>
                  </a:rPr>
                  <a:t> </a:t>
                </a:r>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𝜃</m:t>
                        </m:r>
                      </m:e>
                    </m:acc>
                  </m:oMath>
                </a14:m>
                <a:r>
                  <a:rPr lang="zh-CN" altLang="en-US" sz="2400" dirty="0" smtClean="0">
                    <a:ln w="10160">
                      <a:solidFill>
                        <a:srgbClr val="28498B"/>
                      </a:solidFill>
                      <a:prstDash val="solid"/>
                    </a:ln>
                    <a:solidFill>
                      <a:srgbClr val="28498B"/>
                    </a:solidFill>
                  </a:rPr>
                  <a:t>的形式为</a:t>
                </a:r>
                <a:r>
                  <a:rPr lang="en-US" altLang="zh-CN" sz="2400" dirty="0" smtClean="0">
                    <a:ln w="10160">
                      <a:solidFill>
                        <a:srgbClr val="28498B"/>
                      </a:solidFill>
                      <a:prstDash val="solid"/>
                    </a:ln>
                    <a:solidFill>
                      <a:srgbClr val="28498B"/>
                    </a:solidFill>
                  </a:rPr>
                  <a:t>M</a:t>
                </a:r>
                <a:r>
                  <a:rPr lang="zh-CN" altLang="en-US" sz="2400" dirty="0" smtClean="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的矩阵</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14:m>
                  <m:oMath xmlns:m="http://schemas.openxmlformats.org/officeDocument/2006/math">
                    <m:acc>
                      <m:accPr>
                        <m:chr m:val="⃗"/>
                        <m:ctrlPr>
                          <a:rPr lang="en-US" altLang="zh-CN" sz="2400" i="1" dirty="0">
                            <a:ln w="10160">
                              <a:solidFill>
                                <a:srgbClr val="28498B"/>
                              </a:solidFill>
                              <a:prstDash val="solid"/>
                            </a:ln>
                            <a:solidFill>
                              <a:srgbClr val="28498B"/>
                            </a:solidFill>
                            <a:latin typeface="Cambria Math"/>
                          </a:rPr>
                        </m:ctrlPr>
                      </m:accPr>
                      <m:e>
                        <m:r>
                          <a:rPr lang="zh-CN" altLang="en-US" sz="2400" i="1" dirty="0">
                            <a:ln w="10160">
                              <a:solidFill>
                                <a:srgbClr val="28498B"/>
                              </a:solidFill>
                              <a:prstDash val="solid"/>
                            </a:ln>
                            <a:solidFill>
                              <a:srgbClr val="28498B"/>
                            </a:solidFill>
                            <a:latin typeface="Cambria Math"/>
                          </a:rPr>
                          <m:t>𝜃</m:t>
                        </m:r>
                      </m:e>
                    </m:acc>
                    <m:r>
                      <a:rPr lang="zh-CN" altLang="en-US" sz="2400" i="1" dirty="0">
                        <a:ln w="10160">
                          <a:solidFill>
                            <a:srgbClr val="28498B"/>
                          </a:solidFill>
                          <a:prstDash val="solid"/>
                        </a:ln>
                        <a:solidFill>
                          <a:srgbClr val="28498B"/>
                        </a:solidFill>
                        <a:latin typeface="Cambria Math"/>
                      </a:rPr>
                      <m:t> </m:t>
                    </m:r>
                  </m:oMath>
                </a14:m>
                <a:r>
                  <a:rPr lang="zh-CN" altLang="en-US" sz="2400" dirty="0" smtClean="0">
                    <a:ln w="10160">
                      <a:solidFill>
                        <a:srgbClr val="28498B"/>
                      </a:solidFill>
                      <a:prstDash val="solid"/>
                    </a:ln>
                    <a:solidFill>
                      <a:srgbClr val="28498B"/>
                    </a:solidFill>
                  </a:rPr>
                  <a:t>矩阵对于文本分类、文本聚类有极佳</a:t>
                </a:r>
                <a:r>
                  <a:rPr lang="zh-CN" altLang="en-US" sz="2400" smtClean="0">
                    <a:ln w="10160">
                      <a:solidFill>
                        <a:srgbClr val="28498B"/>
                      </a:solidFill>
                      <a:prstDash val="solid"/>
                    </a:ln>
                    <a:solidFill>
                      <a:srgbClr val="28498B"/>
                    </a:solidFill>
                  </a:rPr>
                  <a:t>用处。它体现了每个文档属于每个主题的概率。</a:t>
                </a:r>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296594" y="1630363"/>
                <a:ext cx="8233542" cy="4654608"/>
              </a:xfrm>
              <a:prstGeom prst="rect">
                <a:avLst/>
              </a:prstGeom>
              <a:blipFill rotWithShape="1">
                <a:blip r:embed="rId4"/>
                <a:stretch>
                  <a:fillRect l="-1185" t="-1440" b="-1571"/>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100238669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 </a:t>
            </a:r>
            <a:r>
              <a:rPr lang="zh-CN" altLang="en-US" sz="2800" b="1" dirty="0" smtClean="0">
                <a:solidFill>
                  <a:schemeClr val="bg1"/>
                </a:solidFill>
                <a:latin typeface="微软雅黑" panose="020B0503020204020204" pitchFamily="34" charset="-122"/>
                <a:ea typeface="微软雅黑" panose="020B0503020204020204" pitchFamily="34" charset="-122"/>
              </a:rPr>
              <a:t>模型小结</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296594" y="1630363"/>
            <a:ext cx="8233542" cy="3046988"/>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rPr>
              <a:t>至此，</a:t>
            </a:r>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的训练以及生成过程均已介绍完毕。</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模型本质上是这以下几点：</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pPr marL="457200" indent="-457200">
              <a:buAutoNum type="arabicPeriod"/>
            </a:pPr>
            <a:r>
              <a:rPr lang="zh-CN" altLang="en-US" sz="2400" dirty="0" smtClean="0">
                <a:ln w="10160">
                  <a:solidFill>
                    <a:srgbClr val="28498B"/>
                  </a:solidFill>
                  <a:prstDash val="solid"/>
                </a:ln>
                <a:solidFill>
                  <a:srgbClr val="28498B"/>
                </a:solidFill>
              </a:rPr>
              <a:t>贝叶斯概率</a:t>
            </a:r>
            <a:endParaRPr lang="en-US" altLang="zh-CN" sz="2400" dirty="0" smtClean="0">
              <a:ln w="10160">
                <a:solidFill>
                  <a:srgbClr val="28498B"/>
                </a:solidFill>
                <a:prstDash val="solid"/>
              </a:ln>
              <a:solidFill>
                <a:srgbClr val="28498B"/>
              </a:solidFill>
            </a:endParaRPr>
          </a:p>
          <a:p>
            <a:pPr marL="457200" indent="-457200">
              <a:buAutoNum type="arabicPeriod"/>
            </a:pPr>
            <a:r>
              <a:rPr lang="en-US" altLang="zh-CN" sz="2400" dirty="0" err="1" smtClean="0">
                <a:ln w="10160">
                  <a:solidFill>
                    <a:srgbClr val="28498B"/>
                  </a:solidFill>
                  <a:prstDash val="solid"/>
                </a:ln>
                <a:solidFill>
                  <a:srgbClr val="28498B"/>
                </a:solidFill>
              </a:rPr>
              <a:t>Dirichlet</a:t>
            </a:r>
            <a:r>
              <a:rPr lang="zh-CN" altLang="en-US" sz="2400" dirty="0" smtClean="0">
                <a:ln w="10160">
                  <a:solidFill>
                    <a:srgbClr val="28498B"/>
                  </a:solidFill>
                  <a:prstDash val="solid"/>
                </a:ln>
                <a:solidFill>
                  <a:srgbClr val="28498B"/>
                </a:solidFill>
              </a:rPr>
              <a:t>分布</a:t>
            </a:r>
            <a:endParaRPr lang="en-US" altLang="zh-CN" sz="2400" dirty="0" smtClean="0">
              <a:ln w="10160">
                <a:solidFill>
                  <a:srgbClr val="28498B"/>
                </a:solidFill>
                <a:prstDash val="solid"/>
              </a:ln>
              <a:solidFill>
                <a:srgbClr val="28498B"/>
              </a:solidFill>
            </a:endParaRPr>
          </a:p>
          <a:p>
            <a:pPr marL="457200" indent="-457200">
              <a:buAutoNum type="arabicPeriod"/>
            </a:pPr>
            <a:r>
              <a:rPr lang="en-US" altLang="zh-CN" sz="2400" dirty="0" smtClean="0">
                <a:ln w="10160">
                  <a:solidFill>
                    <a:srgbClr val="28498B"/>
                  </a:solidFill>
                  <a:prstDash val="solid"/>
                </a:ln>
                <a:solidFill>
                  <a:srgbClr val="28498B"/>
                </a:solidFill>
              </a:rPr>
              <a:t>Gibbs </a:t>
            </a:r>
            <a:r>
              <a:rPr lang="en-US" altLang="zh-CN" sz="2400" dirty="0">
                <a:ln w="10160">
                  <a:solidFill>
                    <a:srgbClr val="28498B"/>
                  </a:solidFill>
                  <a:prstDash val="solid"/>
                </a:ln>
                <a:solidFill>
                  <a:srgbClr val="28498B"/>
                </a:solidFill>
              </a:rPr>
              <a:t>Sampling</a:t>
            </a:r>
            <a:endParaRPr lang="en-US" altLang="zh-CN" sz="2400" dirty="0" smtClean="0">
              <a:ln w="10160">
                <a:solidFill>
                  <a:srgbClr val="28498B"/>
                </a:solidFill>
                <a:prstDash val="solid"/>
              </a:ln>
              <a:solidFill>
                <a:srgbClr val="28498B"/>
              </a:solidFill>
            </a:endParaRPr>
          </a:p>
          <a:p>
            <a:pPr marL="457200" indent="-457200">
              <a:buAutoNum type="arabicPeriod"/>
            </a:pPr>
            <a:r>
              <a:rPr lang="zh-CN" altLang="en-US" sz="2400" dirty="0" smtClean="0">
                <a:ln w="10160">
                  <a:solidFill>
                    <a:srgbClr val="28498B"/>
                  </a:solidFill>
                  <a:prstDash val="solid"/>
                </a:ln>
                <a:solidFill>
                  <a:srgbClr val="28498B"/>
                </a:solidFill>
              </a:rPr>
              <a:t>参数估计</a:t>
            </a:r>
            <a:endParaRPr lang="en-US" altLang="zh-CN" sz="2400" dirty="0" smtClean="0">
              <a:ln w="10160">
                <a:solidFill>
                  <a:srgbClr val="28498B"/>
                </a:solidFill>
                <a:prstDash val="solid"/>
              </a:ln>
              <a:solidFill>
                <a:srgbClr val="28498B"/>
              </a:solidFill>
            </a:endParaRPr>
          </a:p>
        </p:txBody>
      </p:sp>
    </p:spTree>
    <p:extLst>
      <p:ext uri="{BB962C8B-B14F-4D97-AF65-F5344CB8AC3E}">
        <p14:creationId xmlns:p14="http://schemas.microsoft.com/office/powerpoint/2010/main" val="246237040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2"/>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a:t>
            </a:r>
            <a:r>
              <a:rPr lang="zh-CN" altLang="en-US" sz="2800" b="1" dirty="0" smtClean="0">
                <a:solidFill>
                  <a:schemeClr val="bg1"/>
                </a:solidFill>
                <a:latin typeface="微软雅黑" panose="020B0503020204020204" pitchFamily="34" charset="-122"/>
                <a:ea typeface="微软雅黑" panose="020B0503020204020204" pitchFamily="34" charset="-122"/>
              </a:rPr>
              <a:t>示例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683568" y="1773238"/>
            <a:ext cx="8233542" cy="46166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a:ln w="10160">
                  <a:solidFill>
                    <a:srgbClr val="28498B"/>
                  </a:solidFill>
                  <a:prstDash val="solid"/>
                </a:ln>
                <a:solidFill>
                  <a:srgbClr val="28498B"/>
                </a:solidFill>
              </a:rPr>
              <a:t>设</a:t>
            </a:r>
            <a:r>
              <a:rPr lang="zh-CN" altLang="en-US" sz="2400" dirty="0" smtClean="0">
                <a:ln w="10160">
                  <a:solidFill>
                    <a:srgbClr val="28498B"/>
                  </a:solidFill>
                  <a:prstDash val="solid"/>
                </a:ln>
                <a:solidFill>
                  <a:srgbClr val="28498B"/>
                </a:solidFill>
              </a:rPr>
              <a:t>文档集如下：</a:t>
            </a:r>
            <a:endParaRPr lang="en-US" altLang="zh-CN" sz="2400" dirty="0" smtClean="0">
              <a:ln w="10160">
                <a:solidFill>
                  <a:srgbClr val="28498B"/>
                </a:solidFill>
                <a:prstDash val="solid"/>
              </a:ln>
              <a:solidFill>
                <a:srgbClr val="28498B"/>
              </a:solidFill>
            </a:endParaRPr>
          </a:p>
        </p:txBody>
      </p:sp>
      <p:sp>
        <p:nvSpPr>
          <p:cNvPr id="7" name="文本框 1"/>
          <p:cNvSpPr txBox="1"/>
          <p:nvPr/>
        </p:nvSpPr>
        <p:spPr>
          <a:xfrm>
            <a:off x="675576" y="2377778"/>
            <a:ext cx="8233542" cy="3046988"/>
          </a:xfrm>
          <a:prstGeom prst="rect">
            <a:avLst/>
          </a:prstGeom>
          <a:noFill/>
          <a:effectLst>
            <a:innerShdw blurRad="63500" dist="50800" dir="2700000">
              <a:prstClr val="black">
                <a:alpha val="50000"/>
              </a:prstClr>
            </a:innerShdw>
          </a:effectLst>
        </p:spPr>
        <p:txBody>
          <a:bodyPr wrap="square" rtlCol="0">
            <a:spAutoFit/>
          </a:bodyPr>
          <a:lstStyle/>
          <a:p>
            <a:pPr marL="457200" indent="-457200">
              <a:buAutoNum type="arabicPeriod"/>
            </a:pPr>
            <a:r>
              <a:rPr lang="en-US" altLang="zh-CN" sz="2400" dirty="0" smtClean="0">
                <a:ln w="10160">
                  <a:solidFill>
                    <a:srgbClr val="28498B"/>
                  </a:solidFill>
                  <a:prstDash val="solid"/>
                </a:ln>
                <a:solidFill>
                  <a:srgbClr val="28498B"/>
                </a:solidFill>
              </a:rPr>
              <a:t>total </a:t>
            </a:r>
            <a:r>
              <a:rPr lang="en-US" altLang="zh-CN" sz="2400" dirty="0">
                <a:ln w="10160">
                  <a:solidFill>
                    <a:srgbClr val="28498B"/>
                  </a:solidFill>
                  <a:prstDash val="solid"/>
                </a:ln>
                <a:solidFill>
                  <a:srgbClr val="28498B"/>
                </a:solidFill>
              </a:rPr>
              <a:t>death toll in Kunming terror attack rises to </a:t>
            </a:r>
            <a:r>
              <a:rPr lang="en-US" altLang="zh-CN" sz="2400" dirty="0" smtClean="0">
                <a:ln w="10160">
                  <a:solidFill>
                    <a:srgbClr val="28498B"/>
                  </a:solidFill>
                  <a:prstDash val="solid"/>
                </a:ln>
                <a:solidFill>
                  <a:srgbClr val="28498B"/>
                </a:solidFill>
              </a:rPr>
              <a:t>29</a:t>
            </a:r>
          </a:p>
          <a:p>
            <a:pPr marL="457200" indent="-457200">
              <a:buAutoNum type="arabicPeriod"/>
            </a:pPr>
            <a:r>
              <a:rPr lang="en-US" altLang="zh-CN" sz="2400" dirty="0" smtClean="0">
                <a:ln w="10160">
                  <a:solidFill>
                    <a:srgbClr val="28498B"/>
                  </a:solidFill>
                  <a:prstDash val="solid"/>
                </a:ln>
                <a:solidFill>
                  <a:srgbClr val="28498B"/>
                </a:solidFill>
              </a:rPr>
              <a:t>China </a:t>
            </a:r>
            <a:r>
              <a:rPr lang="en-US" altLang="zh-CN" sz="2400" dirty="0">
                <a:ln w="10160">
                  <a:solidFill>
                    <a:srgbClr val="28498B"/>
                  </a:solidFill>
                  <a:prstDash val="solid"/>
                </a:ln>
                <a:solidFill>
                  <a:srgbClr val="28498B"/>
                </a:solidFill>
              </a:rPr>
              <a:t>ready for annual two </a:t>
            </a:r>
            <a:r>
              <a:rPr lang="en-US" altLang="zh-CN" sz="2400" dirty="0" smtClean="0">
                <a:ln w="10160">
                  <a:solidFill>
                    <a:srgbClr val="28498B"/>
                  </a:solidFill>
                  <a:prstDash val="solid"/>
                </a:ln>
                <a:solidFill>
                  <a:srgbClr val="28498B"/>
                </a:solidFill>
              </a:rPr>
              <a:t>sessions</a:t>
            </a:r>
          </a:p>
          <a:p>
            <a:pPr marL="457200" indent="-457200">
              <a:buAutoNum type="arabicPeriod"/>
            </a:pPr>
            <a:r>
              <a:rPr lang="en-US" altLang="zh-CN" sz="2400" dirty="0">
                <a:ln w="10160">
                  <a:solidFill>
                    <a:srgbClr val="28498B"/>
                  </a:solidFill>
                  <a:prstDash val="solid"/>
                </a:ln>
                <a:solidFill>
                  <a:srgbClr val="28498B"/>
                </a:solidFill>
              </a:rPr>
              <a:t>China: no one is above the </a:t>
            </a:r>
            <a:r>
              <a:rPr lang="en-US" altLang="zh-CN" sz="2400" dirty="0" smtClean="0">
                <a:ln w="10160">
                  <a:solidFill>
                    <a:srgbClr val="28498B"/>
                  </a:solidFill>
                  <a:prstDash val="solid"/>
                </a:ln>
                <a:solidFill>
                  <a:srgbClr val="28498B"/>
                </a:solidFill>
              </a:rPr>
              <a:t>law</a:t>
            </a:r>
          </a:p>
          <a:p>
            <a:pPr marL="457200" indent="-457200">
              <a:buAutoNum type="arabicPeriod"/>
            </a:pPr>
            <a:r>
              <a:rPr lang="en-US" altLang="zh-CN" sz="2400" dirty="0">
                <a:ln w="10160">
                  <a:solidFill>
                    <a:srgbClr val="28498B"/>
                  </a:solidFill>
                  <a:prstDash val="solid"/>
                </a:ln>
                <a:solidFill>
                  <a:srgbClr val="28498B"/>
                </a:solidFill>
              </a:rPr>
              <a:t> </a:t>
            </a:r>
            <a:r>
              <a:rPr lang="en-US" altLang="zh-CN" sz="2400" dirty="0" smtClean="0">
                <a:ln w="10160">
                  <a:solidFill>
                    <a:srgbClr val="28498B"/>
                  </a:solidFill>
                  <a:prstDash val="solid"/>
                </a:ln>
                <a:solidFill>
                  <a:srgbClr val="28498B"/>
                </a:solidFill>
              </a:rPr>
              <a:t>manhunt </a:t>
            </a:r>
            <a:r>
              <a:rPr lang="en-US" altLang="zh-CN" sz="2400" dirty="0">
                <a:ln w="10160">
                  <a:solidFill>
                    <a:srgbClr val="28498B"/>
                  </a:solidFill>
                  <a:prstDash val="solid"/>
                </a:ln>
                <a:solidFill>
                  <a:srgbClr val="28498B"/>
                </a:solidFill>
              </a:rPr>
              <a:t>after terror </a:t>
            </a:r>
            <a:r>
              <a:rPr lang="en-US" altLang="zh-CN" sz="2400" dirty="0" smtClean="0">
                <a:ln w="10160">
                  <a:solidFill>
                    <a:srgbClr val="28498B"/>
                  </a:solidFill>
                  <a:prstDash val="solid"/>
                </a:ln>
                <a:solidFill>
                  <a:srgbClr val="28498B"/>
                </a:solidFill>
              </a:rPr>
              <a:t>attack</a:t>
            </a:r>
          </a:p>
          <a:p>
            <a:pPr marL="457200" indent="-457200">
              <a:buAutoNum type="arabicPeriod"/>
            </a:pPr>
            <a:r>
              <a:rPr lang="en-US" altLang="zh-CN" sz="2400" dirty="0">
                <a:ln w="10160">
                  <a:solidFill>
                    <a:srgbClr val="28498B"/>
                  </a:solidFill>
                  <a:prstDash val="solid"/>
                </a:ln>
                <a:solidFill>
                  <a:srgbClr val="28498B"/>
                </a:solidFill>
              </a:rPr>
              <a:t>Kunming restores order after deadly terror </a:t>
            </a:r>
            <a:r>
              <a:rPr lang="en-US" altLang="zh-CN" sz="2400" dirty="0" smtClean="0">
                <a:ln w="10160">
                  <a:solidFill>
                    <a:srgbClr val="28498B"/>
                  </a:solidFill>
                  <a:prstDash val="solid"/>
                </a:ln>
                <a:solidFill>
                  <a:srgbClr val="28498B"/>
                </a:solidFill>
              </a:rPr>
              <a:t>attack</a:t>
            </a:r>
          </a:p>
          <a:p>
            <a:endParaRPr lang="en-US" altLang="zh-CN" sz="2400" dirty="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采用</a:t>
            </a:r>
            <a:r>
              <a:rPr lang="en-US" altLang="zh-CN" sz="2400" dirty="0" smtClean="0">
                <a:ln w="10160">
                  <a:solidFill>
                    <a:srgbClr val="28498B"/>
                  </a:solidFill>
                  <a:prstDash val="solid"/>
                </a:ln>
                <a:solidFill>
                  <a:srgbClr val="28498B"/>
                </a:solidFill>
              </a:rPr>
              <a:t>Python</a:t>
            </a:r>
            <a:r>
              <a:rPr lang="zh-CN" altLang="en-US" sz="2400" dirty="0" smtClean="0">
                <a:ln w="10160">
                  <a:solidFill>
                    <a:srgbClr val="28498B"/>
                  </a:solidFill>
                  <a:prstDash val="solid"/>
                </a:ln>
                <a:solidFill>
                  <a:srgbClr val="28498B"/>
                </a:solidFill>
              </a:rPr>
              <a:t>开源工具包</a:t>
            </a:r>
            <a:r>
              <a:rPr lang="en-US" altLang="zh-CN" sz="2400" dirty="0" err="1" smtClean="0">
                <a:ln w="10160">
                  <a:solidFill>
                    <a:srgbClr val="28498B"/>
                  </a:solidFill>
                  <a:prstDash val="solid"/>
                </a:ln>
                <a:solidFill>
                  <a:srgbClr val="28498B"/>
                </a:solidFill>
              </a:rPr>
              <a:t>gensim</a:t>
            </a:r>
            <a:r>
              <a:rPr lang="zh-CN" altLang="en-US" sz="2400" dirty="0" smtClean="0">
                <a:ln w="10160">
                  <a:solidFill>
                    <a:srgbClr val="28498B"/>
                  </a:solidFill>
                  <a:prstDash val="solid"/>
                </a:ln>
                <a:solidFill>
                  <a:srgbClr val="28498B"/>
                </a:solidFill>
              </a:rPr>
              <a:t>进行</a:t>
            </a:r>
            <a:r>
              <a:rPr lang="en-US" altLang="zh-CN" sz="2400" dirty="0" smtClean="0">
                <a:ln w="10160">
                  <a:solidFill>
                    <a:srgbClr val="28498B"/>
                  </a:solidFill>
                  <a:prstDash val="solid"/>
                </a:ln>
                <a:solidFill>
                  <a:srgbClr val="28498B"/>
                </a:solidFill>
              </a:rPr>
              <a:t>LDA</a:t>
            </a:r>
            <a:r>
              <a:rPr lang="zh-CN" altLang="en-US" sz="2400" dirty="0" smtClean="0">
                <a:ln w="10160">
                  <a:solidFill>
                    <a:srgbClr val="28498B"/>
                  </a:solidFill>
                  <a:prstDash val="solid"/>
                </a:ln>
                <a:solidFill>
                  <a:srgbClr val="28498B"/>
                </a:solidFill>
              </a:rPr>
              <a:t>建模</a:t>
            </a:r>
            <a:r>
              <a:rPr lang="en-US" altLang="zh-CN" sz="2400" dirty="0">
                <a:ln w="10160">
                  <a:solidFill>
                    <a:srgbClr val="28498B"/>
                  </a:solidFill>
                  <a:prstDash val="solid"/>
                </a:ln>
                <a:solidFill>
                  <a:srgbClr val="28498B"/>
                </a:solidFill>
              </a:rPr>
              <a:t>http://radimrehurek.com/gensim/</a:t>
            </a:r>
            <a:endParaRPr lang="en-US" altLang="zh-CN" sz="2400" dirty="0" smtClean="0">
              <a:ln w="10160">
                <a:solidFill>
                  <a:srgbClr val="28498B"/>
                </a:solidFill>
                <a:prstDash val="solid"/>
              </a:ln>
              <a:solidFill>
                <a:srgbClr val="28498B"/>
              </a:solidFill>
            </a:endParaRPr>
          </a:p>
        </p:txBody>
      </p:sp>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713" y="5657428"/>
            <a:ext cx="8486775" cy="723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1313651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2"/>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a:t>
            </a:r>
            <a:r>
              <a:rPr lang="zh-CN" altLang="en-US" sz="2800" b="1" dirty="0" smtClean="0">
                <a:solidFill>
                  <a:schemeClr val="bg1"/>
                </a:solidFill>
                <a:latin typeface="微软雅黑" panose="020B0503020204020204" pitchFamily="34" charset="-122"/>
                <a:ea typeface="微软雅黑" panose="020B0503020204020204" pitchFamily="34" charset="-122"/>
              </a:rPr>
              <a:t>示例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442913" y="1650353"/>
            <a:ext cx="8233542" cy="46166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a:ln w="10160">
                  <a:solidFill>
                    <a:srgbClr val="28498B"/>
                  </a:solidFill>
                  <a:prstDash val="solid"/>
                </a:ln>
                <a:solidFill>
                  <a:srgbClr val="28498B"/>
                </a:solidFill>
              </a:rPr>
              <a:t>预处理</a:t>
            </a:r>
            <a:r>
              <a:rPr lang="zh-CN" altLang="en-US" sz="2400" dirty="0" smtClean="0">
                <a:ln w="10160">
                  <a:solidFill>
                    <a:srgbClr val="28498B"/>
                  </a:solidFill>
                  <a:prstDash val="solid"/>
                </a:ln>
                <a:solidFill>
                  <a:srgbClr val="28498B"/>
                </a:solidFill>
              </a:rPr>
              <a:t>如下：</a:t>
            </a:r>
            <a:endParaRPr lang="en-US" altLang="zh-CN" sz="2400" dirty="0" smtClean="0">
              <a:ln w="10160">
                <a:solidFill>
                  <a:srgbClr val="28498B"/>
                </a:solidFill>
                <a:prstDash val="solid"/>
              </a:ln>
              <a:solidFill>
                <a:srgbClr val="28498B"/>
              </a:solidFill>
            </a:endParaRPr>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876" y="-2296"/>
            <a:ext cx="8722433" cy="69914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5234819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2"/>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smtClean="0">
                <a:solidFill>
                  <a:schemeClr val="bg1"/>
                </a:solidFill>
                <a:latin typeface="微软雅黑" panose="020B0503020204020204" pitchFamily="34" charset="-122"/>
                <a:ea typeface="微软雅黑" panose="020B0503020204020204" pitchFamily="34" charset="-122"/>
              </a:rPr>
              <a:t>LDA</a:t>
            </a:r>
            <a:r>
              <a:rPr lang="zh-CN" altLang="en-US" sz="2800" b="1" dirty="0" smtClean="0">
                <a:solidFill>
                  <a:schemeClr val="bg1"/>
                </a:solidFill>
                <a:latin typeface="微软雅黑" panose="020B0503020204020204" pitchFamily="34" charset="-122"/>
                <a:ea typeface="微软雅黑" panose="020B0503020204020204" pitchFamily="34" charset="-122"/>
              </a:rPr>
              <a:t>示例</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95536" y="2780928"/>
            <a:ext cx="8233542" cy="3785652"/>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得到主题：</a:t>
            </a:r>
            <a:endPar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0.064*</a:t>
            </a:r>
            <a:r>
              <a:rPr lang="en-US" altLang="zh-CN" sz="2400" dirty="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two</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+ 0.064*</a:t>
            </a:r>
            <a:r>
              <a:rPr lang="en-US" altLang="zh-CN" sz="2400" dirty="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china</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+ 0.062*</a:t>
            </a:r>
            <a:r>
              <a:rPr lang="en-US" altLang="zh-CN" sz="2400" dirty="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sessions</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+ 0.050*attack + 0.047*terror + 0.041*law + 0.041*above</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sv-SE"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0.083*</a:t>
            </a:r>
            <a:r>
              <a:rPr lang="sv-SE" altLang="zh-CN" sz="2400" dirty="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terror </a:t>
            </a:r>
            <a:r>
              <a:rPr lang="sv-SE"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+ 0.079*</a:t>
            </a:r>
            <a:r>
              <a:rPr lang="sv-SE" altLang="zh-CN" sz="2400" dirty="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attack</a:t>
            </a:r>
            <a:r>
              <a:rPr lang="sv-SE"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+ 0.063*after + 0.060*</a:t>
            </a:r>
            <a:r>
              <a:rPr lang="sv-SE" altLang="zh-CN" sz="2400" dirty="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kunming</a:t>
            </a:r>
            <a:r>
              <a:rPr lang="sv-SE"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+ 0.043*manhunt + 0.039*toll</a:t>
            </a:r>
            <a:endPar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值越大权重越大，物理</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意义越明确。</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endPar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计算第</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2</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个文档与这</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2</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个主题之间的相似度，如下：</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print </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lda</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[corpus[1]]</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[(0, </a:t>
            </a:r>
            <a:r>
              <a:rPr lang="en-US" altLang="zh-CN" sz="2400" dirty="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0.91727731519188105</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1, 0.082722684808118965)]</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p:txBody>
      </p:sp>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616" y="1630299"/>
            <a:ext cx="6381750" cy="1181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382953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相关工作</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37773" y="1615092"/>
            <a:ext cx="8233542" cy="4893647"/>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TF-IDF</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l"/>
            </a:pP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词汇空间的降维程度极小</a:t>
            </a:r>
            <a:endPar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l"/>
            </a:pP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不能挖掘文档之间、词汇之间的内在的或是外在的联系</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LSA</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l"/>
            </a:pP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使用场景不明确：</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LSA</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方法可被极大似然估计等贝叶斯方法替换</a:t>
            </a:r>
            <a:endPar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l"/>
            </a:pP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其潜在语义由词汇之间的线性组合构成，没有物理意义</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l"/>
            </a:pPr>
            <a:r>
              <a:rPr lang="zh-CN" altLang="en-US"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大</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矩阵的</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SVD</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分解将会成为瓶颈</a:t>
            </a:r>
            <a:endPar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PLSA</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l"/>
            </a:pP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文档</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主题之间不存在概率分布，脱离了训练集时，无法为文档正确地分配主题分布</a:t>
            </a:r>
            <a:endPar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l"/>
            </a:pPr>
            <a:r>
              <a:rPr lang="zh-CN" altLang="en-US"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随着语料的增长，参数的数量是一个线性增长的方式，出现</a:t>
            </a:r>
            <a:r>
              <a:rPr lang="zh-CN" altLang="en-US"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过度拟合</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a:t>
            </a:r>
            <a:r>
              <a:rPr lang="en-US" altLang="zh-CN" sz="2400" dirty="0" err="1"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Overfitting</a:t>
            </a:r>
            <a:r>
              <a:rPr lang="en-US" altLang="zh-CN" sz="2400" dirty="0" smtClean="0">
                <a:ln w="10160">
                  <a:solidFill>
                    <a:srgbClr val="FF0000"/>
                  </a:solidFill>
                  <a:prstDash val="solid"/>
                </a:ln>
                <a:solidFill>
                  <a:srgbClr val="FF000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2088442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2"/>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a:solidFill>
                  <a:schemeClr val="bg1"/>
                </a:solidFill>
                <a:latin typeface="微软雅黑" panose="020B0503020204020204" pitchFamily="34" charset="-122"/>
                <a:ea typeface="微软雅黑" panose="020B0503020204020204" pitchFamily="34" charset="-122"/>
              </a:rPr>
              <a:t> </a:t>
            </a:r>
            <a:r>
              <a:rPr lang="zh-CN" altLang="en-US" sz="2800" b="1" dirty="0" smtClean="0">
                <a:solidFill>
                  <a:schemeClr val="bg1"/>
                </a:solidFill>
                <a:latin typeface="微软雅黑" panose="020B0503020204020204" pitchFamily="34" charset="-122"/>
                <a:ea typeface="微软雅黑" panose="020B0503020204020204" pitchFamily="34" charset="-122"/>
              </a:rPr>
              <a:t>参考</a:t>
            </a:r>
            <a:r>
              <a:rPr lang="zh-CN" altLang="en-US" sz="2800" b="1" dirty="0">
                <a:solidFill>
                  <a:schemeClr val="bg1"/>
                </a:solidFill>
                <a:latin typeface="微软雅黑" panose="020B0503020204020204" pitchFamily="34" charset="-122"/>
                <a:ea typeface="微软雅黑" panose="020B0503020204020204" pitchFamily="34" charset="-122"/>
              </a:rPr>
              <a:t>文献</a:t>
            </a:r>
          </a:p>
        </p:txBody>
      </p:sp>
      <p:sp>
        <p:nvSpPr>
          <p:cNvPr id="7" name="文本框 1"/>
          <p:cNvSpPr txBox="1"/>
          <p:nvPr/>
        </p:nvSpPr>
        <p:spPr>
          <a:xfrm>
            <a:off x="428448" y="1772816"/>
            <a:ext cx="8233542" cy="3416320"/>
          </a:xfrm>
          <a:prstGeom prst="rect">
            <a:avLst/>
          </a:prstGeom>
          <a:noFill/>
          <a:effectLst>
            <a:innerShdw blurRad="63500" dist="50800" dir="2700000">
              <a:prstClr val="black">
                <a:alpha val="50000"/>
              </a:prstClr>
            </a:innerShdw>
          </a:effectLst>
        </p:spPr>
        <p:txBody>
          <a:bodyPr wrap="square" rtlCol="0">
            <a:spAutoFit/>
          </a:bodyPr>
          <a:lstStyle/>
          <a:p>
            <a:pPr marL="457200" indent="-457200">
              <a:buFont typeface="+mj-lt"/>
              <a:buAutoNum type="arabicPeriod"/>
            </a:pPr>
            <a:r>
              <a:rPr lang="en-US" altLang="zh-CN" sz="2400" dirty="0" err="1"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Diaconis</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P. Recent progress on de </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Finetti’s</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notions of exchangeability[J]. Bayesian statistics, 1988, 3: </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111-125.</a:t>
            </a:r>
          </a:p>
          <a:p>
            <a:pPr marL="457200" indent="-457200">
              <a:buFont typeface="+mj-lt"/>
              <a:buAutoNum type="arabicPeriod"/>
            </a:pP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Allan </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J, </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Carbonell</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J G, </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Doddington</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G, et al. Topic detection and tracking pilot study final report[J]. 1998</a:t>
            </a:r>
            <a:r>
              <a:rPr lang="en-US" altLang="zh-CN" sz="2400" dirty="0" smtClean="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a:t>
            </a:r>
          </a:p>
          <a:p>
            <a:pPr marL="457200" indent="-457200">
              <a:buFont typeface="+mj-lt"/>
              <a:buAutoNum type="arabicPeriod"/>
            </a:pP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Huelsenbeck</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J P, </a:t>
            </a:r>
            <a:r>
              <a:rPr lang="en-US" altLang="zh-CN" sz="2400" dirty="0" err="1">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Ronquist</a:t>
            </a: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 F. MRBAYES: Bayesian inference of phylogenetic trees[J]. Bioinformatics, 2001, 17(8): 754-755.</a:t>
            </a:r>
          </a:p>
          <a:p>
            <a:pPr marL="457200" indent="-457200">
              <a:buFont typeface="+mj-lt"/>
              <a:buAutoNum type="arabicPeriod"/>
            </a:pPr>
            <a:r>
              <a:rPr lang="en-US" altLang="zh-CN" sz="2400" dirty="0">
                <a:ln w="10160">
                  <a:solidFill>
                    <a:srgbClr val="28498B"/>
                  </a:solidFill>
                  <a:prstDash val="solid"/>
                </a:ln>
                <a:solidFill>
                  <a:srgbClr val="28498B"/>
                </a:solidFill>
                <a:latin typeface="Times New Roman" panose="02020603050405020304" pitchFamily="18" charset="0"/>
                <a:cs typeface="Times New Roman" panose="02020603050405020304" pitchFamily="18" charset="0"/>
              </a:rPr>
              <a:t>Casella G, George E I. Explaining the Gibbs sampler[J]. The American Statistician, 1992, 46(3): 167-174.</a:t>
            </a:r>
          </a:p>
        </p:txBody>
      </p:sp>
    </p:spTree>
    <p:extLst>
      <p:ext uri="{BB962C8B-B14F-4D97-AF65-F5344CB8AC3E}">
        <p14:creationId xmlns:p14="http://schemas.microsoft.com/office/powerpoint/2010/main" val="179731781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050" y="1196975"/>
            <a:ext cx="4694238" cy="471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3635896" y="2996952"/>
            <a:ext cx="1800200" cy="1200329"/>
          </a:xfrm>
          <a:prstGeom prst="rect">
            <a:avLst/>
          </a:prstGeom>
          <a:solidFill>
            <a:schemeClr val="bg1"/>
          </a:solidFill>
        </p:spPr>
        <p:txBody>
          <a:bodyPr wrap="square" rtlCol="0">
            <a:spAutoFit/>
          </a:bodyPr>
          <a:lstStyle/>
          <a:p>
            <a:pPr algn="ctr"/>
            <a:r>
              <a:rPr lang="zh-CN" altLang="en-US" sz="7200" dirty="0" smtClean="0">
                <a:ln>
                  <a:solidFill>
                    <a:srgbClr val="28498B"/>
                  </a:solidFill>
                </a:ln>
                <a:solidFill>
                  <a:srgbClr val="28498B"/>
                </a:solidFill>
                <a:latin typeface="华文行楷" panose="02010800040101010101" pitchFamily="2" charset="-122"/>
                <a:ea typeface="华文行楷" panose="02010800040101010101" pitchFamily="2" charset="-122"/>
              </a:rPr>
              <a:t>完</a:t>
            </a:r>
            <a:endParaRPr lang="zh-CN" altLang="en-US" sz="7200" dirty="0">
              <a:ln>
                <a:solidFill>
                  <a:srgbClr val="28498B"/>
                </a:solidFill>
              </a:ln>
              <a:solidFill>
                <a:srgbClr val="28498B"/>
              </a:solidFill>
              <a:latin typeface="华文行楷" panose="02010800040101010101" pitchFamily="2" charset="-122"/>
              <a:ea typeface="华文行楷" panose="02010800040101010101" pitchFamily="2"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6864672"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l-GR" altLang="zh-CN" sz="2800" b="1" dirty="0" smtClean="0">
                <a:solidFill>
                  <a:schemeClr val="bg1"/>
                </a:solidFill>
                <a:latin typeface="微软雅黑" panose="020B0503020204020204" pitchFamily="34" charset="-122"/>
                <a:ea typeface="微软雅黑" panose="020B0503020204020204" pitchFamily="34" charset="-122"/>
              </a:rPr>
              <a:t>Γ</a:t>
            </a:r>
            <a:r>
              <a:rPr lang="en-US" altLang="zh-CN" sz="2800" b="1" dirty="0" smtClean="0">
                <a:solidFill>
                  <a:schemeClr val="bg1"/>
                </a:solidFill>
                <a:latin typeface="微软雅黑" panose="020B0503020204020204" pitchFamily="34" charset="-122"/>
                <a:ea typeface="微软雅黑" panose="020B0503020204020204" pitchFamily="34" charset="-122"/>
              </a:rPr>
              <a:t> </a:t>
            </a:r>
            <a:r>
              <a:rPr lang="zh-CN" altLang="en-US" sz="2800" b="1" dirty="0" smtClean="0">
                <a:solidFill>
                  <a:schemeClr val="bg1"/>
                </a:solidFill>
                <a:latin typeface="微软雅黑" panose="020B0503020204020204" pitchFamily="34" charset="-122"/>
                <a:ea typeface="微软雅黑" panose="020B0503020204020204" pitchFamily="34" charset="-122"/>
              </a:rPr>
              <a:t>函数和</a:t>
            </a:r>
            <a:r>
              <a:rPr lang="en-US" altLang="zh-CN" sz="2800" b="1" dirty="0" smtClean="0">
                <a:solidFill>
                  <a:schemeClr val="bg1"/>
                </a:solidFill>
                <a:latin typeface="微软雅黑" panose="020B0503020204020204" pitchFamily="34" charset="-122"/>
                <a:ea typeface="微软雅黑" panose="020B0503020204020204" pitchFamily="34" charset="-122"/>
              </a:rPr>
              <a:t>B</a:t>
            </a:r>
            <a:r>
              <a:rPr lang="zh-CN" altLang="en-US" sz="2800" b="1" dirty="0" smtClean="0">
                <a:solidFill>
                  <a:schemeClr val="bg1"/>
                </a:solidFill>
                <a:latin typeface="微软雅黑" panose="020B0503020204020204" pitchFamily="34" charset="-122"/>
                <a:ea typeface="微软雅黑" panose="020B0503020204020204" pitchFamily="34" charset="-122"/>
              </a:rPr>
              <a:t>分布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323528" y="1700808"/>
                <a:ext cx="8233542" cy="4853508"/>
              </a:xfrm>
              <a:prstGeom prst="rect">
                <a:avLst/>
              </a:prstGeom>
              <a:noFill/>
              <a:effectLst>
                <a:innerShdw blurRad="63500" dist="50800" dir="2700000">
                  <a:prstClr val="black">
                    <a:alpha val="50000"/>
                  </a:prstClr>
                </a:innerShdw>
              </a:effectLst>
            </p:spPr>
            <p:txBody>
              <a:bodyPr wrap="square" rtlCol="0">
                <a:spAutoFit/>
              </a:bodyPr>
              <a:lstStyle/>
              <a:p>
                <a:r>
                  <a:rPr lang="el-GR" altLang="zh-CN" sz="2400" dirty="0" smtClean="0">
                    <a:ln w="10160">
                      <a:solidFill>
                        <a:srgbClr val="28498B"/>
                      </a:solidFill>
                      <a:prstDash val="solid"/>
                    </a:ln>
                    <a:solidFill>
                      <a:srgbClr val="28498B"/>
                    </a:solidFill>
                  </a:rPr>
                  <a:t>Γ</a:t>
                </a:r>
                <a:r>
                  <a:rPr lang="zh-CN" altLang="en-US" sz="2400" dirty="0" smtClean="0">
                    <a:ln w="10160">
                      <a:solidFill>
                        <a:srgbClr val="28498B"/>
                      </a:solidFill>
                      <a:prstDash val="solid"/>
                    </a:ln>
                    <a:solidFill>
                      <a:srgbClr val="28498B"/>
                    </a:solidFill>
                  </a:rPr>
                  <a:t>函数是</a:t>
                </a:r>
                <a:r>
                  <a:rPr lang="zh-CN" altLang="en-US" sz="2400" dirty="0">
                    <a:ln w="10160">
                      <a:solidFill>
                        <a:srgbClr val="28498B"/>
                      </a:solidFill>
                      <a:prstDash val="solid"/>
                    </a:ln>
                    <a:solidFill>
                      <a:srgbClr val="28498B"/>
                    </a:solidFill>
                  </a:rPr>
                  <a:t>阶乘函数在实数与复数上的扩展</a:t>
                </a:r>
                <a:r>
                  <a:rPr lang="zh-CN" altLang="en-US" sz="2400" dirty="0" smtClean="0">
                    <a:ln w="10160">
                      <a:solidFill>
                        <a:srgbClr val="28498B"/>
                      </a:solidFill>
                      <a:prstDash val="solid"/>
                    </a:ln>
                    <a:solidFill>
                      <a:srgbClr val="28498B"/>
                    </a:solidFill>
                  </a:rPr>
                  <a:t>。</a:t>
                </a:r>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a:rPr lang="el-GR" altLang="zh-CN" sz="2400" i="1">
                          <a:ln w="10160">
                            <a:solidFill>
                              <a:srgbClr val="28498B"/>
                            </a:solidFill>
                            <a:prstDash val="solid"/>
                          </a:ln>
                          <a:solidFill>
                            <a:srgbClr val="28498B"/>
                          </a:solidFill>
                          <a:latin typeface="Cambria Math"/>
                        </a:rPr>
                        <m:t>𝛤</m:t>
                      </m:r>
                      <m:d>
                        <m:dPr>
                          <m:ctrlPr>
                            <a:rPr lang="en-US" altLang="zh-CN" sz="2400" b="0" i="1" smtClean="0">
                              <a:ln w="10160">
                                <a:solidFill>
                                  <a:srgbClr val="28498B"/>
                                </a:solidFill>
                                <a:prstDash val="solid"/>
                              </a:ln>
                              <a:solidFill>
                                <a:srgbClr val="28498B"/>
                              </a:solidFill>
                              <a:latin typeface="Cambria Math"/>
                            </a:rPr>
                          </m:ctrlPr>
                        </m:dPr>
                        <m:e>
                          <m:r>
                            <a:rPr lang="en-US" altLang="zh-CN" sz="2400" b="0" i="1" smtClean="0">
                              <a:ln w="10160">
                                <a:solidFill>
                                  <a:srgbClr val="28498B"/>
                                </a:solidFill>
                                <a:prstDash val="solid"/>
                              </a:ln>
                              <a:solidFill>
                                <a:srgbClr val="28498B"/>
                              </a:solidFill>
                              <a:latin typeface="Cambria Math"/>
                            </a:rPr>
                            <m:t>𝑧</m:t>
                          </m:r>
                        </m:e>
                      </m:d>
                      <m:r>
                        <a:rPr lang="en-US" altLang="zh-CN" sz="2400" b="0" i="1" smtClean="0">
                          <a:ln w="10160">
                            <a:solidFill>
                              <a:srgbClr val="28498B"/>
                            </a:solidFill>
                            <a:prstDash val="solid"/>
                          </a:ln>
                          <a:solidFill>
                            <a:srgbClr val="28498B"/>
                          </a:solidFill>
                          <a:latin typeface="Cambria Math"/>
                        </a:rPr>
                        <m:t>= </m:t>
                      </m:r>
                      <m:nary>
                        <m:naryPr>
                          <m:ctrlPr>
                            <a:rPr lang="en-US" altLang="zh-CN" sz="2400" b="0" i="1" smtClean="0">
                              <a:ln w="10160">
                                <a:solidFill>
                                  <a:srgbClr val="28498B"/>
                                </a:solidFill>
                                <a:prstDash val="solid"/>
                              </a:ln>
                              <a:solidFill>
                                <a:srgbClr val="28498B"/>
                              </a:solidFill>
                              <a:latin typeface="Cambria Math"/>
                            </a:rPr>
                          </m:ctrlPr>
                        </m:naryPr>
                        <m:sub>
                          <m:r>
                            <m:rPr>
                              <m:brk m:alnAt="23"/>
                            </m:rPr>
                            <a:rPr lang="en-US" altLang="zh-CN" sz="2400" b="0" i="1" smtClean="0">
                              <a:ln w="10160">
                                <a:solidFill>
                                  <a:srgbClr val="28498B"/>
                                </a:solidFill>
                                <a:prstDash val="solid"/>
                              </a:ln>
                              <a:solidFill>
                                <a:srgbClr val="28498B"/>
                              </a:solidFill>
                              <a:latin typeface="Cambria Math"/>
                            </a:rPr>
                            <m:t>0</m:t>
                          </m:r>
                        </m:sub>
                        <m:sup>
                          <m:r>
                            <a:rPr lang="en-US" altLang="zh-CN" sz="2400" b="0" i="1" smtClean="0">
                              <a:ln w="10160">
                                <a:solidFill>
                                  <a:srgbClr val="28498B"/>
                                </a:solidFill>
                                <a:prstDash val="solid"/>
                              </a:ln>
                              <a:solidFill>
                                <a:srgbClr val="28498B"/>
                              </a:solidFill>
                              <a:latin typeface="Cambria Math"/>
                              <a:ea typeface="Cambria Math"/>
                            </a:rPr>
                            <m:t>∞</m:t>
                          </m:r>
                        </m:sup>
                        <m:e>
                          <m:f>
                            <m:fPr>
                              <m:ctrlPr>
                                <a:rPr lang="en-US" altLang="zh-CN" sz="2400" b="0" i="1" smtClean="0">
                                  <a:ln w="10160">
                                    <a:solidFill>
                                      <a:srgbClr val="28498B"/>
                                    </a:solidFill>
                                    <a:prstDash val="solid"/>
                                  </a:ln>
                                  <a:solidFill>
                                    <a:srgbClr val="28498B"/>
                                  </a:solidFill>
                                  <a:latin typeface="Cambria Math"/>
                                </a:rPr>
                              </m:ctrlPr>
                            </m:fPr>
                            <m:num>
                              <m:sSup>
                                <m:sSupPr>
                                  <m:ctrlPr>
                                    <a:rPr lang="en-US" altLang="zh-CN" sz="2400" b="0" i="1" smtClean="0">
                                      <a:ln w="10160">
                                        <a:solidFill>
                                          <a:srgbClr val="28498B"/>
                                        </a:solidFill>
                                        <a:prstDash val="solid"/>
                                      </a:ln>
                                      <a:solidFill>
                                        <a:srgbClr val="28498B"/>
                                      </a:solidFill>
                                      <a:latin typeface="Cambria Math"/>
                                    </a:rPr>
                                  </m:ctrlPr>
                                </m:sSupPr>
                                <m:e>
                                  <m:r>
                                    <a:rPr lang="en-US" altLang="zh-CN" sz="2400" b="0" i="1" smtClean="0">
                                      <a:ln w="10160">
                                        <a:solidFill>
                                          <a:srgbClr val="28498B"/>
                                        </a:solidFill>
                                        <a:prstDash val="solid"/>
                                      </a:ln>
                                      <a:solidFill>
                                        <a:srgbClr val="28498B"/>
                                      </a:solidFill>
                                      <a:latin typeface="Cambria Math"/>
                                    </a:rPr>
                                    <m:t>𝑡</m:t>
                                  </m:r>
                                </m:e>
                                <m:sup>
                                  <m:r>
                                    <a:rPr lang="en-US" altLang="zh-CN" sz="2400" b="0" i="1" smtClean="0">
                                      <a:ln w="10160">
                                        <a:solidFill>
                                          <a:srgbClr val="28498B"/>
                                        </a:solidFill>
                                        <a:prstDash val="solid"/>
                                      </a:ln>
                                      <a:solidFill>
                                        <a:srgbClr val="28498B"/>
                                      </a:solidFill>
                                      <a:latin typeface="Cambria Math"/>
                                    </a:rPr>
                                    <m:t>𝑧</m:t>
                                  </m:r>
                                  <m:r>
                                    <a:rPr lang="en-US" altLang="zh-CN" sz="2400" b="0" i="1" smtClean="0">
                                      <a:ln w="10160">
                                        <a:solidFill>
                                          <a:srgbClr val="28498B"/>
                                        </a:solidFill>
                                        <a:prstDash val="solid"/>
                                      </a:ln>
                                      <a:solidFill>
                                        <a:srgbClr val="28498B"/>
                                      </a:solidFill>
                                      <a:latin typeface="Cambria Math"/>
                                    </a:rPr>
                                    <m:t>−1</m:t>
                                  </m:r>
                                </m:sup>
                              </m:sSup>
                            </m:num>
                            <m:den>
                              <m:sSup>
                                <m:sSupPr>
                                  <m:ctrlPr>
                                    <a:rPr lang="en-US" altLang="zh-CN" sz="2400" b="0" i="1" smtClean="0">
                                      <a:ln w="10160">
                                        <a:solidFill>
                                          <a:srgbClr val="28498B"/>
                                        </a:solidFill>
                                        <a:prstDash val="solid"/>
                                      </a:ln>
                                      <a:solidFill>
                                        <a:srgbClr val="28498B"/>
                                      </a:solidFill>
                                      <a:latin typeface="Cambria Math"/>
                                    </a:rPr>
                                  </m:ctrlPr>
                                </m:sSupPr>
                                <m:e>
                                  <m:r>
                                    <a:rPr lang="en-US" altLang="zh-CN" sz="2400" b="0" i="1" smtClean="0">
                                      <a:ln w="10160">
                                        <a:solidFill>
                                          <a:srgbClr val="28498B"/>
                                        </a:solidFill>
                                        <a:prstDash val="solid"/>
                                      </a:ln>
                                      <a:solidFill>
                                        <a:srgbClr val="28498B"/>
                                      </a:solidFill>
                                      <a:latin typeface="Cambria Math"/>
                                    </a:rPr>
                                    <m:t>𝑒</m:t>
                                  </m:r>
                                </m:e>
                                <m:sup>
                                  <m:r>
                                    <a:rPr lang="en-US" altLang="zh-CN" sz="2400" b="0" i="1" smtClean="0">
                                      <a:ln w="10160">
                                        <a:solidFill>
                                          <a:srgbClr val="28498B"/>
                                        </a:solidFill>
                                        <a:prstDash val="solid"/>
                                      </a:ln>
                                      <a:solidFill>
                                        <a:srgbClr val="28498B"/>
                                      </a:solidFill>
                                      <a:latin typeface="Cambria Math"/>
                                    </a:rPr>
                                    <m:t>𝑡</m:t>
                                  </m:r>
                                </m:sup>
                              </m:sSup>
                            </m:den>
                          </m:f>
                        </m:e>
                      </m:nary>
                      <m:r>
                        <a:rPr lang="en-US" altLang="zh-CN" sz="2400" b="0" i="1" smtClean="0">
                          <a:ln w="10160">
                            <a:solidFill>
                              <a:srgbClr val="28498B"/>
                            </a:solidFill>
                            <a:prstDash val="solid"/>
                          </a:ln>
                          <a:solidFill>
                            <a:srgbClr val="28498B"/>
                          </a:solidFill>
                          <a:latin typeface="Cambria Math"/>
                        </a:rPr>
                        <m:t>𝑑𝑡</m:t>
                      </m:r>
                      <m:r>
                        <a:rPr lang="en-US" altLang="zh-CN" sz="2400" b="0" i="1" smtClean="0">
                          <a:ln w="10160">
                            <a:solidFill>
                              <a:srgbClr val="28498B"/>
                            </a:solidFill>
                            <a:prstDash val="solid"/>
                          </a:ln>
                          <a:solidFill>
                            <a:srgbClr val="28498B"/>
                          </a:solidFill>
                          <a:latin typeface="Cambria Math"/>
                        </a:rPr>
                        <m:t>=</m:t>
                      </m:r>
                      <m:d>
                        <m:dPr>
                          <m:ctrlPr>
                            <a:rPr lang="en-US" altLang="zh-CN" sz="2400" b="0" i="1" smtClean="0">
                              <a:ln w="10160">
                                <a:solidFill>
                                  <a:srgbClr val="28498B"/>
                                </a:solidFill>
                                <a:prstDash val="solid"/>
                              </a:ln>
                              <a:solidFill>
                                <a:srgbClr val="28498B"/>
                              </a:solidFill>
                              <a:latin typeface="Cambria Math"/>
                            </a:rPr>
                          </m:ctrlPr>
                        </m:dPr>
                        <m:e>
                          <m:r>
                            <a:rPr lang="en-US" altLang="zh-CN" sz="2400" b="0" i="1" smtClean="0">
                              <a:ln w="10160">
                                <a:solidFill>
                                  <a:srgbClr val="28498B"/>
                                </a:solidFill>
                                <a:prstDash val="solid"/>
                              </a:ln>
                              <a:solidFill>
                                <a:srgbClr val="28498B"/>
                              </a:solidFill>
                              <a:latin typeface="Cambria Math"/>
                            </a:rPr>
                            <m:t>𝑧</m:t>
                          </m:r>
                          <m:r>
                            <a:rPr lang="en-US" altLang="zh-CN" sz="2400" b="0" i="1" smtClean="0">
                              <a:ln w="10160">
                                <a:solidFill>
                                  <a:srgbClr val="28498B"/>
                                </a:solidFill>
                                <a:prstDash val="solid"/>
                              </a:ln>
                              <a:solidFill>
                                <a:srgbClr val="28498B"/>
                              </a:solidFill>
                              <a:latin typeface="Cambria Math"/>
                            </a:rPr>
                            <m:t> −1</m:t>
                          </m:r>
                        </m:e>
                      </m:d>
                      <m:r>
                        <a:rPr lang="en-US" altLang="zh-CN" sz="2400" b="0" i="1" smtClean="0">
                          <a:ln w="10160">
                            <a:solidFill>
                              <a:srgbClr val="28498B"/>
                            </a:solidFill>
                            <a:prstDash val="solid"/>
                          </a:ln>
                          <a:solidFill>
                            <a:srgbClr val="28498B"/>
                          </a:solidFill>
                          <a:latin typeface="Cambria Math"/>
                        </a:rPr>
                        <m:t>!</m:t>
                      </m:r>
                    </m:oMath>
                  </m:oMathPara>
                </a14:m>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利用这个公式可计算</a:t>
                </a:r>
                <a14:m>
                  <m:oMath xmlns:m="http://schemas.openxmlformats.org/officeDocument/2006/math">
                    <m:r>
                      <a:rPr lang="en-US" altLang="zh-CN" sz="2400" b="0" i="0" smtClean="0">
                        <a:ln w="10160">
                          <a:solidFill>
                            <a:srgbClr val="28498B"/>
                          </a:solidFill>
                          <a:prstDash val="solid"/>
                        </a:ln>
                        <a:solidFill>
                          <a:srgbClr val="28498B"/>
                        </a:solidFill>
                        <a:latin typeface="Cambria Math"/>
                      </a:rPr>
                      <m:t>0.</m:t>
                    </m:r>
                    <m:r>
                      <a:rPr lang="en-US" altLang="zh-CN" sz="2400" b="0" i="1" smtClean="0">
                        <a:ln w="10160">
                          <a:solidFill>
                            <a:srgbClr val="28498B"/>
                          </a:solidFill>
                          <a:prstDash val="solid"/>
                        </a:ln>
                        <a:solidFill>
                          <a:srgbClr val="28498B"/>
                        </a:solidFill>
                        <a:latin typeface="Cambria Math"/>
                      </a:rPr>
                      <m:t>5!= </m:t>
                    </m:r>
                    <m:r>
                      <a:rPr lang="el-GR" altLang="zh-CN" sz="2400" i="1">
                        <a:ln w="10160">
                          <a:solidFill>
                            <a:srgbClr val="28498B"/>
                          </a:solidFill>
                          <a:prstDash val="solid"/>
                        </a:ln>
                        <a:solidFill>
                          <a:srgbClr val="28498B"/>
                        </a:solidFill>
                        <a:latin typeface="Cambria Math"/>
                      </a:rPr>
                      <m:t>𝛤</m:t>
                    </m:r>
                    <m:d>
                      <m:dPr>
                        <m:ctrlPr>
                          <a:rPr lang="en-US" altLang="zh-CN" sz="2400" b="0" i="1" smtClean="0">
                            <a:ln w="10160">
                              <a:solidFill>
                                <a:srgbClr val="28498B"/>
                              </a:solidFill>
                              <a:prstDash val="solid"/>
                            </a:ln>
                            <a:solidFill>
                              <a:srgbClr val="28498B"/>
                            </a:solidFill>
                            <a:latin typeface="Cambria Math"/>
                          </a:rPr>
                        </m:ctrlPr>
                      </m:dPr>
                      <m:e>
                        <m:r>
                          <a:rPr lang="en-US" altLang="zh-CN" sz="2400" b="0" i="1" smtClean="0">
                            <a:ln w="10160">
                              <a:solidFill>
                                <a:srgbClr val="28498B"/>
                              </a:solidFill>
                              <a:prstDash val="solid"/>
                            </a:ln>
                            <a:solidFill>
                              <a:srgbClr val="28498B"/>
                            </a:solidFill>
                            <a:latin typeface="Cambria Math"/>
                          </a:rPr>
                          <m:t>1.5</m:t>
                        </m:r>
                      </m:e>
                    </m:d>
                    <m:r>
                      <a:rPr lang="en-US" altLang="zh-CN" sz="2400" b="0" i="1" smtClean="0">
                        <a:ln w="10160">
                          <a:solidFill>
                            <a:srgbClr val="28498B"/>
                          </a:solidFill>
                          <a:prstDash val="solid"/>
                        </a:ln>
                        <a:solidFill>
                          <a:srgbClr val="28498B"/>
                        </a:solidFill>
                        <a:latin typeface="Cambria Math"/>
                      </a:rPr>
                      <m:t>= </m:t>
                    </m:r>
                    <m:f>
                      <m:fPr>
                        <m:ctrlPr>
                          <a:rPr lang="en-US" altLang="zh-CN" sz="2400" b="0" i="1" smtClean="0">
                            <a:ln w="10160">
                              <a:solidFill>
                                <a:srgbClr val="28498B"/>
                              </a:solidFill>
                              <a:prstDash val="solid"/>
                            </a:ln>
                            <a:solidFill>
                              <a:srgbClr val="28498B"/>
                            </a:solidFill>
                            <a:latin typeface="Cambria Math"/>
                          </a:rPr>
                        </m:ctrlPr>
                      </m:fPr>
                      <m:num>
                        <m:rad>
                          <m:radPr>
                            <m:degHide m:val="on"/>
                            <m:ctrlPr>
                              <a:rPr lang="en-US" altLang="zh-CN" sz="2400" b="0" i="1" smtClean="0">
                                <a:ln w="10160">
                                  <a:solidFill>
                                    <a:srgbClr val="28498B"/>
                                  </a:solidFill>
                                  <a:prstDash val="solid"/>
                                </a:ln>
                                <a:solidFill>
                                  <a:srgbClr val="28498B"/>
                                </a:solidFill>
                                <a:latin typeface="Cambria Math"/>
                              </a:rPr>
                            </m:ctrlPr>
                          </m:radPr>
                          <m:deg/>
                          <m:e>
                            <m:r>
                              <a:rPr lang="zh-CN" altLang="en-US" sz="2400" b="0" i="1" smtClean="0">
                                <a:ln w="10160">
                                  <a:solidFill>
                                    <a:srgbClr val="28498B"/>
                                  </a:solidFill>
                                  <a:prstDash val="solid"/>
                                </a:ln>
                                <a:solidFill>
                                  <a:srgbClr val="28498B"/>
                                </a:solidFill>
                                <a:latin typeface="Cambria Math"/>
                              </a:rPr>
                              <m:t>𝜋</m:t>
                            </m:r>
                          </m:e>
                        </m:rad>
                      </m:num>
                      <m:den>
                        <m:r>
                          <a:rPr lang="en-US" altLang="zh-CN" sz="2400" b="0" i="1" smtClean="0">
                            <a:ln w="10160">
                              <a:solidFill>
                                <a:srgbClr val="28498B"/>
                              </a:solidFill>
                              <a:prstDash val="solid"/>
                            </a:ln>
                            <a:solidFill>
                              <a:srgbClr val="28498B"/>
                            </a:solidFill>
                            <a:latin typeface="Cambria Math"/>
                          </a:rPr>
                          <m:t>2</m:t>
                        </m:r>
                      </m:den>
                    </m:f>
                  </m:oMath>
                </a14:m>
                <a:endParaRPr lang="en-US" altLang="zh-CN" sz="2400" dirty="0" smtClean="0">
                  <a:ln w="10160">
                    <a:solidFill>
                      <a:srgbClr val="28498B"/>
                    </a:solidFill>
                    <a:prstDash val="solid"/>
                  </a:ln>
                  <a:solidFill>
                    <a:srgbClr val="28498B"/>
                  </a:solidFill>
                </a:endParaRPr>
              </a:p>
              <a:p>
                <a:endParaRPr lang="en-US" altLang="zh-CN" sz="2400" dirty="0">
                  <a:ln w="10160">
                    <a:solidFill>
                      <a:srgbClr val="28498B"/>
                    </a:solidFill>
                    <a:prstDash val="solid"/>
                  </a:ln>
                  <a:solidFill>
                    <a:srgbClr val="28498B"/>
                  </a:solidFill>
                </a:endParaRPr>
              </a:p>
              <a:p>
                <a:r>
                  <a:rPr lang="en-US" altLang="zh-CN" sz="2400" dirty="0">
                    <a:ln w="10160">
                      <a:solidFill>
                        <a:srgbClr val="28498B"/>
                      </a:solidFill>
                      <a:prstDash val="solid"/>
                    </a:ln>
                    <a:solidFill>
                      <a:srgbClr val="28498B"/>
                    </a:solidFill>
                  </a:rPr>
                  <a:t>B</a:t>
                </a:r>
                <a:r>
                  <a:rPr lang="zh-CN" altLang="en-US" sz="2400" dirty="0">
                    <a:ln w="10160">
                      <a:solidFill>
                        <a:srgbClr val="28498B"/>
                      </a:solidFill>
                      <a:prstDash val="solid"/>
                    </a:ln>
                    <a:solidFill>
                      <a:srgbClr val="28498B"/>
                    </a:solidFill>
                  </a:rPr>
                  <a:t>分布是一组定义在</a:t>
                </a:r>
                <a:r>
                  <a:rPr lang="en-US" altLang="zh-CN" sz="2400" dirty="0">
                    <a:ln w="10160">
                      <a:solidFill>
                        <a:srgbClr val="28498B"/>
                      </a:solidFill>
                      <a:prstDash val="solid"/>
                    </a:ln>
                    <a:solidFill>
                      <a:srgbClr val="28498B"/>
                    </a:solidFill>
                  </a:rPr>
                  <a:t>(0, 1)</a:t>
                </a:r>
                <a:r>
                  <a:rPr lang="zh-CN" altLang="en-US" sz="2400" dirty="0">
                    <a:ln w="10160">
                      <a:solidFill>
                        <a:srgbClr val="28498B"/>
                      </a:solidFill>
                      <a:prstDash val="solid"/>
                    </a:ln>
                    <a:solidFill>
                      <a:srgbClr val="28498B"/>
                    </a:solidFill>
                  </a:rPr>
                  <a:t>区间内的连续概率分布，其概率密度函数为</a:t>
                </a:r>
                <a:endParaRPr lang="en-US" altLang="zh-CN" sz="2400" dirty="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a:rPr lang="en-US" altLang="zh-CN" sz="2400" i="1">
                          <a:ln w="10160">
                            <a:solidFill>
                              <a:srgbClr val="28498B"/>
                            </a:solidFill>
                            <a:prstDash val="solid"/>
                          </a:ln>
                          <a:solidFill>
                            <a:srgbClr val="28498B"/>
                          </a:solidFill>
                          <a:latin typeface="Cambria Math"/>
                        </a:rPr>
                        <m:t>𝑓</m:t>
                      </m:r>
                      <m:d>
                        <m:dPr>
                          <m:ctrlPr>
                            <a:rPr lang="en-US" altLang="zh-CN" sz="2400" i="1">
                              <a:ln w="10160">
                                <a:solidFill>
                                  <a:srgbClr val="28498B"/>
                                </a:solidFill>
                                <a:prstDash val="solid"/>
                              </a:ln>
                              <a:solidFill>
                                <a:srgbClr val="28498B"/>
                              </a:solidFill>
                              <a:latin typeface="Cambria Math"/>
                            </a:rPr>
                          </m:ctrlPr>
                        </m:dPr>
                        <m:e>
                          <m:r>
                            <a:rPr lang="en-US" altLang="zh-CN" sz="2400" i="1">
                              <a:ln w="10160">
                                <a:solidFill>
                                  <a:srgbClr val="28498B"/>
                                </a:solidFill>
                                <a:prstDash val="solid"/>
                              </a:ln>
                              <a:solidFill>
                                <a:srgbClr val="28498B"/>
                              </a:solidFill>
                              <a:latin typeface="Cambria Math"/>
                            </a:rPr>
                            <m:t>𝑥</m:t>
                          </m:r>
                        </m:e>
                      </m:d>
                      <m:r>
                        <a:rPr lang="en-US" altLang="zh-CN" sz="2400" i="1">
                          <a:ln w="10160">
                            <a:solidFill>
                              <a:srgbClr val="28498B"/>
                            </a:solidFill>
                            <a:prstDash val="solid"/>
                          </a:ln>
                          <a:solidFill>
                            <a:srgbClr val="28498B"/>
                          </a:solidFill>
                          <a:latin typeface="Cambria Math"/>
                        </a:rPr>
                        <m:t>= </m:t>
                      </m:r>
                      <m:f>
                        <m:fPr>
                          <m:ctrlPr>
                            <a:rPr lang="en-US" altLang="zh-CN" sz="2400" i="1">
                              <a:ln w="10160">
                                <a:solidFill>
                                  <a:srgbClr val="28498B"/>
                                </a:solidFill>
                                <a:prstDash val="solid"/>
                              </a:ln>
                              <a:solidFill>
                                <a:srgbClr val="28498B"/>
                              </a:solidFill>
                              <a:latin typeface="Cambria Math"/>
                            </a:rPr>
                          </m:ctrlPr>
                        </m:fPr>
                        <m:num>
                          <m:r>
                            <a:rPr lang="el-GR" altLang="zh-CN" sz="2400" i="1">
                              <a:ln w="10160">
                                <a:solidFill>
                                  <a:srgbClr val="28498B"/>
                                </a:solidFill>
                                <a:prstDash val="solid"/>
                              </a:ln>
                              <a:solidFill>
                                <a:srgbClr val="28498B"/>
                              </a:solidFill>
                              <a:latin typeface="Cambria Math"/>
                            </a:rPr>
                            <m:t>𝛤</m:t>
                          </m:r>
                          <m:d>
                            <m:dPr>
                              <m:ctrlPr>
                                <a:rPr lang="en-US" altLang="zh-CN" sz="2400" i="1">
                                  <a:ln w="10160">
                                    <a:solidFill>
                                      <a:srgbClr val="28498B"/>
                                    </a:solidFill>
                                    <a:prstDash val="solid"/>
                                  </a:ln>
                                  <a:solidFill>
                                    <a:srgbClr val="28498B"/>
                                  </a:solidFill>
                                  <a:latin typeface="Cambria Math"/>
                                </a:rPr>
                              </m:ctrlPr>
                            </m:dPr>
                            <m:e>
                              <m:r>
                                <a:rPr lang="zh-CN" altLang="en-US" sz="2400" i="1">
                                  <a:ln w="10160">
                                    <a:solidFill>
                                      <a:srgbClr val="28498B"/>
                                    </a:solidFill>
                                    <a:prstDash val="solid"/>
                                  </a:ln>
                                  <a:solidFill>
                                    <a:srgbClr val="28498B"/>
                                  </a:solidFill>
                                  <a:latin typeface="Cambria Math"/>
                                </a:rPr>
                                <m:t>𝛼</m:t>
                              </m:r>
                              <m:r>
                                <a:rPr lang="en-US" altLang="zh-CN" sz="2400" i="1">
                                  <a:ln w="10160">
                                    <a:solidFill>
                                      <a:srgbClr val="28498B"/>
                                    </a:solidFill>
                                    <a:prstDash val="solid"/>
                                  </a:ln>
                                  <a:solidFill>
                                    <a:srgbClr val="28498B"/>
                                  </a:solidFill>
                                  <a:latin typeface="Cambria Math"/>
                                </a:rPr>
                                <m:t>+</m:t>
                              </m:r>
                              <m:r>
                                <a:rPr lang="zh-CN" altLang="en-US" sz="2400" i="1">
                                  <a:ln w="10160">
                                    <a:solidFill>
                                      <a:srgbClr val="28498B"/>
                                    </a:solidFill>
                                    <a:prstDash val="solid"/>
                                  </a:ln>
                                  <a:solidFill>
                                    <a:srgbClr val="28498B"/>
                                  </a:solidFill>
                                  <a:latin typeface="Cambria Math"/>
                                </a:rPr>
                                <m:t>𝛽</m:t>
                              </m:r>
                            </m:e>
                          </m:d>
                        </m:num>
                        <m:den>
                          <m:r>
                            <a:rPr lang="el-GR" altLang="zh-CN" sz="2400" i="1">
                              <a:ln w="10160">
                                <a:solidFill>
                                  <a:srgbClr val="28498B"/>
                                </a:solidFill>
                                <a:prstDash val="solid"/>
                              </a:ln>
                              <a:solidFill>
                                <a:srgbClr val="28498B"/>
                              </a:solidFill>
                              <a:latin typeface="Cambria Math"/>
                            </a:rPr>
                            <m:t>𝛤</m:t>
                          </m:r>
                          <m:d>
                            <m:dPr>
                              <m:ctrlPr>
                                <a:rPr lang="en-US" altLang="zh-CN" sz="2400" i="1">
                                  <a:ln w="10160">
                                    <a:solidFill>
                                      <a:srgbClr val="28498B"/>
                                    </a:solidFill>
                                    <a:prstDash val="solid"/>
                                  </a:ln>
                                  <a:solidFill>
                                    <a:srgbClr val="28498B"/>
                                  </a:solidFill>
                                  <a:latin typeface="Cambria Math"/>
                                </a:rPr>
                              </m:ctrlPr>
                            </m:dPr>
                            <m:e>
                              <m:r>
                                <a:rPr lang="zh-CN" altLang="en-US" sz="2400" i="1">
                                  <a:ln w="10160">
                                    <a:solidFill>
                                      <a:srgbClr val="28498B"/>
                                    </a:solidFill>
                                    <a:prstDash val="solid"/>
                                  </a:ln>
                                  <a:solidFill>
                                    <a:srgbClr val="28498B"/>
                                  </a:solidFill>
                                  <a:latin typeface="Cambria Math"/>
                                </a:rPr>
                                <m:t>𝛼</m:t>
                              </m:r>
                            </m:e>
                          </m:d>
                          <m:r>
                            <a:rPr lang="el-GR" altLang="zh-CN" sz="2400" i="1">
                              <a:ln w="10160">
                                <a:solidFill>
                                  <a:srgbClr val="28498B"/>
                                </a:solidFill>
                                <a:prstDash val="solid"/>
                              </a:ln>
                              <a:solidFill>
                                <a:srgbClr val="28498B"/>
                              </a:solidFill>
                              <a:latin typeface="Cambria Math"/>
                            </a:rPr>
                            <m:t>𝛤</m:t>
                          </m:r>
                          <m:d>
                            <m:dPr>
                              <m:ctrlPr>
                                <a:rPr lang="en-US" altLang="zh-CN" sz="2400" i="1">
                                  <a:ln w="10160">
                                    <a:solidFill>
                                      <a:srgbClr val="28498B"/>
                                    </a:solidFill>
                                    <a:prstDash val="solid"/>
                                  </a:ln>
                                  <a:solidFill>
                                    <a:srgbClr val="28498B"/>
                                  </a:solidFill>
                                  <a:latin typeface="Cambria Math"/>
                                </a:rPr>
                              </m:ctrlPr>
                            </m:dPr>
                            <m:e>
                              <m:r>
                                <a:rPr lang="zh-CN" altLang="en-US" sz="2400" i="1">
                                  <a:ln w="10160">
                                    <a:solidFill>
                                      <a:srgbClr val="28498B"/>
                                    </a:solidFill>
                                    <a:prstDash val="solid"/>
                                  </a:ln>
                                  <a:solidFill>
                                    <a:srgbClr val="28498B"/>
                                  </a:solidFill>
                                  <a:latin typeface="Cambria Math"/>
                                </a:rPr>
                                <m:t>𝛽</m:t>
                              </m:r>
                            </m:e>
                          </m:d>
                        </m:den>
                      </m:f>
                      <m:sSup>
                        <m:sSupPr>
                          <m:ctrlPr>
                            <a:rPr lang="en-US" altLang="zh-CN" sz="2400" i="1">
                              <a:ln w="10160">
                                <a:solidFill>
                                  <a:srgbClr val="28498B"/>
                                </a:solidFill>
                                <a:prstDash val="solid"/>
                              </a:ln>
                              <a:solidFill>
                                <a:srgbClr val="28498B"/>
                              </a:solidFill>
                              <a:latin typeface="Cambria Math"/>
                            </a:rPr>
                          </m:ctrlPr>
                        </m:sSupPr>
                        <m:e>
                          <m:r>
                            <a:rPr lang="en-US" altLang="zh-CN" sz="2400" i="1">
                              <a:ln w="10160">
                                <a:solidFill>
                                  <a:srgbClr val="28498B"/>
                                </a:solidFill>
                                <a:prstDash val="solid"/>
                              </a:ln>
                              <a:solidFill>
                                <a:srgbClr val="28498B"/>
                              </a:solidFill>
                              <a:latin typeface="Cambria Math"/>
                            </a:rPr>
                            <m:t>𝑥</m:t>
                          </m:r>
                        </m:e>
                        <m:sup>
                          <m:r>
                            <a:rPr lang="zh-CN" altLang="en-US" sz="2400" i="1">
                              <a:ln w="10160">
                                <a:solidFill>
                                  <a:srgbClr val="28498B"/>
                                </a:solidFill>
                                <a:prstDash val="solid"/>
                              </a:ln>
                              <a:solidFill>
                                <a:srgbClr val="28498B"/>
                              </a:solidFill>
                              <a:latin typeface="Cambria Math"/>
                            </a:rPr>
                            <m:t>𝛼</m:t>
                          </m:r>
                          <m:r>
                            <a:rPr lang="en-US" altLang="zh-CN" sz="2400" i="1">
                              <a:ln w="10160">
                                <a:solidFill>
                                  <a:srgbClr val="28498B"/>
                                </a:solidFill>
                                <a:prstDash val="solid"/>
                              </a:ln>
                              <a:solidFill>
                                <a:srgbClr val="28498B"/>
                              </a:solidFill>
                              <a:latin typeface="Cambria Math"/>
                            </a:rPr>
                            <m:t>−1</m:t>
                          </m:r>
                        </m:sup>
                      </m:sSup>
                      <m:sSup>
                        <m:sSupPr>
                          <m:ctrlPr>
                            <a:rPr lang="en-US" altLang="zh-CN" sz="2400" i="1">
                              <a:ln w="10160">
                                <a:solidFill>
                                  <a:srgbClr val="28498B"/>
                                </a:solidFill>
                                <a:prstDash val="solid"/>
                              </a:ln>
                              <a:solidFill>
                                <a:srgbClr val="28498B"/>
                              </a:solidFill>
                              <a:latin typeface="Cambria Math"/>
                            </a:rPr>
                          </m:ctrlPr>
                        </m:sSupPr>
                        <m:e>
                          <m:r>
                            <a:rPr lang="en-US" altLang="zh-CN" sz="2400" i="1">
                              <a:ln w="10160">
                                <a:solidFill>
                                  <a:srgbClr val="28498B"/>
                                </a:solidFill>
                                <a:prstDash val="solid"/>
                              </a:ln>
                              <a:solidFill>
                                <a:srgbClr val="28498B"/>
                              </a:solidFill>
                              <a:latin typeface="Cambria Math"/>
                            </a:rPr>
                            <m:t>(1−</m:t>
                          </m:r>
                          <m:r>
                            <a:rPr lang="en-US" altLang="zh-CN" sz="2400" i="1">
                              <a:ln w="10160">
                                <a:solidFill>
                                  <a:srgbClr val="28498B"/>
                                </a:solidFill>
                                <a:prstDash val="solid"/>
                              </a:ln>
                              <a:solidFill>
                                <a:srgbClr val="28498B"/>
                              </a:solidFill>
                              <a:latin typeface="Cambria Math"/>
                            </a:rPr>
                            <m:t>𝑥</m:t>
                          </m:r>
                          <m:r>
                            <a:rPr lang="en-US" altLang="zh-CN" sz="2400" i="1">
                              <a:ln w="10160">
                                <a:solidFill>
                                  <a:srgbClr val="28498B"/>
                                </a:solidFill>
                                <a:prstDash val="solid"/>
                              </a:ln>
                              <a:solidFill>
                                <a:srgbClr val="28498B"/>
                              </a:solidFill>
                              <a:latin typeface="Cambria Math"/>
                            </a:rPr>
                            <m:t>)</m:t>
                          </m:r>
                        </m:e>
                        <m:sup>
                          <m:r>
                            <a:rPr lang="zh-CN" altLang="en-US" sz="2400" i="1">
                              <a:ln w="10160">
                                <a:solidFill>
                                  <a:srgbClr val="28498B"/>
                                </a:solidFill>
                                <a:prstDash val="solid"/>
                              </a:ln>
                              <a:solidFill>
                                <a:srgbClr val="28498B"/>
                              </a:solidFill>
                              <a:latin typeface="Cambria Math"/>
                            </a:rPr>
                            <m:t>𝛽</m:t>
                          </m:r>
                          <m:r>
                            <a:rPr lang="en-US" altLang="zh-CN" sz="2400" i="1">
                              <a:ln w="10160">
                                <a:solidFill>
                                  <a:srgbClr val="28498B"/>
                                </a:solidFill>
                                <a:prstDash val="solid"/>
                              </a:ln>
                              <a:solidFill>
                                <a:srgbClr val="28498B"/>
                              </a:solidFill>
                              <a:latin typeface="Cambria Math"/>
                            </a:rPr>
                            <m:t>−1</m:t>
                          </m:r>
                        </m:sup>
                      </m:sSup>
                    </m:oMath>
                  </m:oMathPara>
                </a14:m>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323528" y="1700808"/>
                <a:ext cx="8233542" cy="4853508"/>
              </a:xfrm>
              <a:prstGeom prst="rect">
                <a:avLst/>
              </a:prstGeom>
              <a:blipFill rotWithShape="1">
                <a:blip r:embed="rId4"/>
                <a:stretch>
                  <a:fillRect l="-1110" t="-1382"/>
                </a:stretch>
              </a:blipFill>
              <a:effectLst>
                <a:innerShdw blurRad="63500" dist="50800" dir="2700000">
                  <a:prstClr val="black">
                    <a:alpha val="50000"/>
                  </a:prstClr>
                </a:innerShdw>
              </a:effectLst>
            </p:spPr>
            <p:txBody>
              <a:bodyPr/>
              <a:lstStyle/>
              <a:p>
                <a:r>
                  <a:rPr lang="zh-CN" altLang="en-US">
                    <a:noFill/>
                  </a:rPr>
                  <a:t> </a:t>
                </a:r>
              </a:p>
            </p:txBody>
          </p:sp>
        </mc:Fallback>
      </mc:AlternateContent>
    </p:spTree>
    <p:extLst>
      <p:ext uri="{BB962C8B-B14F-4D97-AF65-F5344CB8AC3E}">
        <p14:creationId xmlns:p14="http://schemas.microsoft.com/office/powerpoint/2010/main" val="1569833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1955800" y="252413"/>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a:t>
            </a:r>
            <a:r>
              <a:rPr lang="en-US" altLang="zh-CN" sz="2800" b="1" dirty="0" err="1">
                <a:solidFill>
                  <a:schemeClr val="bg1"/>
                </a:solidFill>
                <a:latin typeface="微软雅黑" panose="020B0503020204020204" pitchFamily="34" charset="-122"/>
                <a:ea typeface="微软雅黑" panose="020B0503020204020204" pitchFamily="34" charset="-122"/>
              </a:rPr>
              <a:t>Dirichlet</a:t>
            </a:r>
            <a:r>
              <a:rPr lang="zh-CN" altLang="en-US" sz="2800" b="1" dirty="0" smtClean="0">
                <a:solidFill>
                  <a:schemeClr val="bg1"/>
                </a:solidFill>
                <a:latin typeface="微软雅黑" panose="020B0503020204020204" pitchFamily="34" charset="-122"/>
                <a:ea typeface="微软雅黑" panose="020B0503020204020204" pitchFamily="34" charset="-122"/>
              </a:rPr>
              <a:t>分布</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6" name="文本框 1"/>
              <p:cNvSpPr txBox="1"/>
              <p:nvPr/>
            </p:nvSpPr>
            <p:spPr>
              <a:xfrm>
                <a:off x="323528" y="1917701"/>
                <a:ext cx="8233542" cy="4657493"/>
              </a:xfrm>
              <a:prstGeom prst="rect">
                <a:avLst/>
              </a:prstGeom>
              <a:noFill/>
              <a:effectLst>
                <a:innerShdw blurRad="63500" dist="50800" dir="2700000">
                  <a:prstClr val="black">
                    <a:alpha val="50000"/>
                  </a:prstClr>
                </a:innerShdw>
              </a:effectLst>
            </p:spPr>
            <p:txBody>
              <a:bodyPr wrap="square" rtlCol="0">
                <a:spAutoFit/>
              </a:bodyPr>
              <a:lstStyle/>
              <a:p>
                <a:r>
                  <a:rPr lang="en-US" altLang="zh-CN" sz="2400" dirty="0" smtClean="0">
                    <a:ln w="10160">
                      <a:solidFill>
                        <a:srgbClr val="28498B"/>
                      </a:solidFill>
                      <a:prstDash val="solid"/>
                    </a:ln>
                    <a:solidFill>
                      <a:srgbClr val="28498B"/>
                    </a:solidFill>
                  </a:rPr>
                  <a:t>Dirichlet</a:t>
                </a:r>
                <a:r>
                  <a:rPr lang="zh-CN" altLang="en-US" sz="2400" dirty="0" smtClean="0">
                    <a:ln w="10160">
                      <a:solidFill>
                        <a:srgbClr val="28498B"/>
                      </a:solidFill>
                      <a:prstDash val="solid"/>
                    </a:ln>
                    <a:solidFill>
                      <a:srgbClr val="28498B"/>
                    </a:solidFill>
                  </a:rPr>
                  <a:t>分布是</a:t>
                </a:r>
                <a:r>
                  <a:rPr lang="en-US" altLang="zh-CN" sz="2400" dirty="0" smtClean="0">
                    <a:ln w="10160">
                      <a:solidFill>
                        <a:srgbClr val="28498B"/>
                      </a:solidFill>
                      <a:prstDash val="solid"/>
                    </a:ln>
                    <a:solidFill>
                      <a:srgbClr val="28498B"/>
                    </a:solidFill>
                  </a:rPr>
                  <a:t>B</a:t>
                </a:r>
                <a:r>
                  <a:rPr lang="zh-CN" altLang="en-US" sz="2400" dirty="0" smtClean="0">
                    <a:ln w="10160">
                      <a:solidFill>
                        <a:srgbClr val="28498B"/>
                      </a:solidFill>
                      <a:prstDash val="solid"/>
                    </a:ln>
                    <a:solidFill>
                      <a:srgbClr val="28498B"/>
                    </a:solidFill>
                  </a:rPr>
                  <a:t>分布在多维度上的拓展。设变量维度为</a:t>
                </a:r>
                <a:r>
                  <a:rPr lang="en-US" altLang="zh-CN" sz="2400" dirty="0" smtClean="0">
                    <a:ln w="10160">
                      <a:solidFill>
                        <a:srgbClr val="28498B"/>
                      </a:solidFill>
                      <a:prstDash val="solid"/>
                    </a:ln>
                    <a:solidFill>
                      <a:srgbClr val="28498B"/>
                    </a:solidFill>
                  </a:rPr>
                  <a:t>k</a:t>
                </a:r>
                <a:r>
                  <a:rPr lang="zh-CN" altLang="en-US" sz="2400" dirty="0" smtClean="0">
                    <a:ln w="10160">
                      <a:solidFill>
                        <a:srgbClr val="28498B"/>
                      </a:solidFill>
                      <a:prstDash val="solid"/>
                    </a:ln>
                    <a:solidFill>
                      <a:srgbClr val="28498B"/>
                    </a:solidFill>
                  </a:rPr>
                  <a:t>，变量为</a:t>
                </a:r>
                <a14:m>
                  <m:oMath xmlns:m="http://schemas.openxmlformats.org/officeDocument/2006/math">
                    <m:acc>
                      <m:accPr>
                        <m:chr m:val="⃗"/>
                        <m:ctrlPr>
                          <a:rPr lang="zh-CN" altLang="en-US" sz="2400" i="1" smtClean="0">
                            <a:ln w="10160">
                              <a:solidFill>
                                <a:srgbClr val="28498B"/>
                              </a:solidFill>
                              <a:prstDash val="solid"/>
                            </a:ln>
                            <a:solidFill>
                              <a:srgbClr val="28498B"/>
                            </a:solidFill>
                            <a:latin typeface="Cambria Math"/>
                          </a:rPr>
                        </m:ctrlPr>
                      </m:accPr>
                      <m:e>
                        <m:r>
                          <a:rPr lang="en-US" altLang="zh-CN" sz="2400" b="0" i="1" smtClean="0">
                            <a:ln w="10160">
                              <a:solidFill>
                                <a:srgbClr val="28498B"/>
                              </a:solidFill>
                              <a:prstDash val="solid"/>
                            </a:ln>
                            <a:solidFill>
                              <a:srgbClr val="28498B"/>
                            </a:solidFill>
                            <a:latin typeface="Cambria Math"/>
                          </a:rPr>
                          <m:t>𝑥</m:t>
                        </m:r>
                      </m:e>
                    </m:acc>
                    <m:r>
                      <a:rPr lang="en-US" altLang="zh-CN" sz="2400" b="0" i="1" smtClean="0">
                        <a:ln w="10160">
                          <a:solidFill>
                            <a:srgbClr val="28498B"/>
                          </a:solidFill>
                          <a:prstDash val="solid"/>
                        </a:ln>
                        <a:solidFill>
                          <a:srgbClr val="28498B"/>
                        </a:solidFill>
                        <a:latin typeface="Cambria Math"/>
                      </a:rPr>
                      <m:t>=(</m:t>
                    </m:r>
                    <m:sSub>
                      <m:sSubPr>
                        <m:ctrlPr>
                          <a:rPr lang="en-US" altLang="zh-CN" sz="2400" b="0" i="1" smtClean="0">
                            <a:ln w="10160">
                              <a:solidFill>
                                <a:srgbClr val="28498B"/>
                              </a:solidFill>
                              <a:prstDash val="solid"/>
                            </a:ln>
                            <a:solidFill>
                              <a:srgbClr val="28498B"/>
                            </a:solidFill>
                            <a:latin typeface="Cambria Math"/>
                          </a:rPr>
                        </m:ctrlPr>
                      </m:sSubPr>
                      <m:e>
                        <m:r>
                          <a:rPr lang="en-US" altLang="zh-CN" sz="2400" b="0" i="1" smtClean="0">
                            <a:ln w="10160">
                              <a:solidFill>
                                <a:srgbClr val="28498B"/>
                              </a:solidFill>
                              <a:prstDash val="solid"/>
                            </a:ln>
                            <a:solidFill>
                              <a:srgbClr val="28498B"/>
                            </a:solidFill>
                            <a:latin typeface="Cambria Math"/>
                          </a:rPr>
                          <m:t>𝑥</m:t>
                        </m:r>
                      </m:e>
                      <m:sub>
                        <m:r>
                          <a:rPr lang="en-US" altLang="zh-CN" sz="2400" b="0" i="1" smtClean="0">
                            <a:ln w="10160">
                              <a:solidFill>
                                <a:srgbClr val="28498B"/>
                              </a:solidFill>
                              <a:prstDash val="solid"/>
                            </a:ln>
                            <a:solidFill>
                              <a:srgbClr val="28498B"/>
                            </a:solidFill>
                            <a:latin typeface="Cambria Math"/>
                          </a:rPr>
                          <m:t>1</m:t>
                        </m:r>
                      </m:sub>
                    </m:sSub>
                    <m:r>
                      <a:rPr lang="en-US" altLang="zh-CN" sz="2400" b="0" i="1" smtClean="0">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𝑥</m:t>
                        </m:r>
                      </m:e>
                      <m:sub>
                        <m:r>
                          <a:rPr lang="en-US" altLang="zh-CN" sz="2400" b="0" i="1" smtClean="0">
                            <a:ln w="10160">
                              <a:solidFill>
                                <a:srgbClr val="28498B"/>
                              </a:solidFill>
                              <a:prstDash val="solid"/>
                            </a:ln>
                            <a:solidFill>
                              <a:srgbClr val="28498B"/>
                            </a:solidFill>
                            <a:latin typeface="Cambria Math"/>
                          </a:rPr>
                          <m:t>2</m:t>
                        </m:r>
                      </m:sub>
                    </m:sSub>
                    <m:r>
                      <a:rPr lang="en-US" altLang="zh-CN" sz="2400" b="1" i="1" smtClean="0">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en-US" altLang="zh-CN" sz="2400" i="1">
                            <a:ln w="10160">
                              <a:solidFill>
                                <a:srgbClr val="28498B"/>
                              </a:solidFill>
                              <a:prstDash val="solid"/>
                            </a:ln>
                            <a:solidFill>
                              <a:srgbClr val="28498B"/>
                            </a:solidFill>
                            <a:latin typeface="Cambria Math"/>
                          </a:rPr>
                          <m:t>𝑥</m:t>
                        </m:r>
                      </m:e>
                      <m:sub>
                        <m:r>
                          <a:rPr lang="en-US" altLang="zh-CN" sz="2400" b="0" i="1" smtClean="0">
                            <a:ln w="10160">
                              <a:solidFill>
                                <a:srgbClr val="28498B"/>
                              </a:solidFill>
                              <a:prstDash val="solid"/>
                            </a:ln>
                            <a:solidFill>
                              <a:srgbClr val="28498B"/>
                            </a:solidFill>
                            <a:latin typeface="Cambria Math"/>
                          </a:rPr>
                          <m:t>𝑘</m:t>
                        </m:r>
                      </m:sub>
                    </m:sSub>
                    <m:r>
                      <a:rPr lang="en-US" altLang="zh-CN" sz="2400" b="1" i="1" smtClean="0">
                        <a:ln w="10160">
                          <a:solidFill>
                            <a:srgbClr val="28498B"/>
                          </a:solidFill>
                          <a:prstDash val="solid"/>
                        </a:ln>
                        <a:solidFill>
                          <a:srgbClr val="28498B"/>
                        </a:solidFill>
                        <a:latin typeface="Cambria Math"/>
                      </a:rPr>
                      <m:t>)</m:t>
                    </m:r>
                  </m:oMath>
                </a14:m>
                <a:r>
                  <a:rPr lang="zh-CN" altLang="en-US" sz="2400" dirty="0" smtClean="0">
                    <a:ln w="10160">
                      <a:solidFill>
                        <a:srgbClr val="28498B"/>
                      </a:solidFill>
                      <a:prstDash val="solid"/>
                    </a:ln>
                    <a:solidFill>
                      <a:srgbClr val="28498B"/>
                    </a:solidFill>
                  </a:rPr>
                  <a:t>参数为</a:t>
                </a:r>
                <a14:m>
                  <m:oMath xmlns:m="http://schemas.openxmlformats.org/officeDocument/2006/math">
                    <m:sSub>
                      <m:sSubPr>
                        <m:ctrlPr>
                          <a:rPr lang="en-US" altLang="zh-CN" sz="2400" i="1" smtClean="0">
                            <a:ln w="10160">
                              <a:solidFill>
                                <a:srgbClr val="28498B"/>
                              </a:solidFill>
                              <a:prstDash val="solid"/>
                            </a:ln>
                            <a:solidFill>
                              <a:srgbClr val="28498B"/>
                            </a:solidFill>
                            <a:latin typeface="Cambria Math"/>
                          </a:rPr>
                        </m:ctrlPr>
                      </m:sSubPr>
                      <m:e>
                        <m:acc>
                          <m:accPr>
                            <m:chr m:val="⃗"/>
                            <m:ctrlPr>
                              <a:rPr lang="en-US" altLang="zh-CN" sz="2400" i="1" smtClean="0">
                                <a:ln w="10160">
                                  <a:solidFill>
                                    <a:srgbClr val="28498B"/>
                                  </a:solidFill>
                                  <a:prstDash val="solid"/>
                                </a:ln>
                                <a:solidFill>
                                  <a:srgbClr val="28498B"/>
                                </a:solidFill>
                                <a:latin typeface="Cambria Math"/>
                              </a:rPr>
                            </m:ctrlPr>
                          </m:accPr>
                          <m:e>
                            <m:r>
                              <a:rPr lang="zh-CN" altLang="en-US" sz="2400" i="1" smtClean="0">
                                <a:ln w="10160">
                                  <a:solidFill>
                                    <a:srgbClr val="28498B"/>
                                  </a:solidFill>
                                  <a:prstDash val="solid"/>
                                </a:ln>
                                <a:solidFill>
                                  <a:srgbClr val="28498B"/>
                                </a:solidFill>
                                <a:latin typeface="Cambria Math"/>
                              </a:rPr>
                              <m:t>𝛼</m:t>
                            </m:r>
                          </m:e>
                        </m:acc>
                        <m:r>
                          <a:rPr lang="en-US" altLang="zh-CN" sz="2400" b="0" i="1" smtClean="0">
                            <a:ln w="10160">
                              <a:solidFill>
                                <a:srgbClr val="28498B"/>
                              </a:solidFill>
                              <a:prstDash val="solid"/>
                            </a:ln>
                            <a:solidFill>
                              <a:srgbClr val="28498B"/>
                            </a:solidFill>
                            <a:latin typeface="Cambria Math"/>
                          </a:rPr>
                          <m:t>=(</m:t>
                        </m:r>
                        <m:r>
                          <a:rPr lang="zh-CN" altLang="en-US" sz="2400" i="1" smtClean="0">
                            <a:ln w="10160">
                              <a:solidFill>
                                <a:srgbClr val="28498B"/>
                              </a:solidFill>
                              <a:prstDash val="solid"/>
                            </a:ln>
                            <a:solidFill>
                              <a:srgbClr val="28498B"/>
                            </a:solidFill>
                            <a:latin typeface="Cambria Math"/>
                          </a:rPr>
                          <m:t>𝛼</m:t>
                        </m:r>
                      </m:e>
                      <m:sub>
                        <m:r>
                          <a:rPr lang="en-US" altLang="zh-CN" sz="2400" b="0" i="1" smtClean="0">
                            <a:ln w="10160">
                              <a:solidFill>
                                <a:srgbClr val="28498B"/>
                              </a:solidFill>
                              <a:prstDash val="solid"/>
                            </a:ln>
                            <a:solidFill>
                              <a:srgbClr val="28498B"/>
                            </a:solidFill>
                            <a:latin typeface="Cambria Math"/>
                          </a:rPr>
                          <m:t>1</m:t>
                        </m:r>
                      </m:sub>
                    </m:sSub>
                    <m:r>
                      <a:rPr lang="en-US" altLang="zh-CN" sz="2400" b="0" i="1" smtClean="0">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zh-CN" altLang="en-US" sz="2400" i="1">
                            <a:ln w="10160">
                              <a:solidFill>
                                <a:srgbClr val="28498B"/>
                              </a:solidFill>
                              <a:prstDash val="solid"/>
                            </a:ln>
                            <a:solidFill>
                              <a:srgbClr val="28498B"/>
                            </a:solidFill>
                            <a:latin typeface="Cambria Math"/>
                          </a:rPr>
                          <m:t>𝛼</m:t>
                        </m:r>
                      </m:e>
                      <m:sub>
                        <m:r>
                          <a:rPr lang="en-US" altLang="zh-CN" sz="2400" b="0" i="1" smtClean="0">
                            <a:ln w="10160">
                              <a:solidFill>
                                <a:srgbClr val="28498B"/>
                              </a:solidFill>
                              <a:prstDash val="solid"/>
                            </a:ln>
                            <a:solidFill>
                              <a:srgbClr val="28498B"/>
                            </a:solidFill>
                            <a:latin typeface="Cambria Math"/>
                          </a:rPr>
                          <m:t>2</m:t>
                        </m:r>
                      </m:sub>
                    </m:sSub>
                    <m:r>
                      <a:rPr lang="en-US" altLang="zh-CN" sz="2400" b="0" i="1" smtClean="0">
                        <a:ln w="10160">
                          <a:solidFill>
                            <a:srgbClr val="28498B"/>
                          </a:solidFill>
                          <a:prstDash val="solid"/>
                        </a:ln>
                        <a:solidFill>
                          <a:srgbClr val="28498B"/>
                        </a:solidFill>
                        <a:latin typeface="Cambria Math"/>
                      </a:rPr>
                      <m:t>,…,</m:t>
                    </m:r>
                    <m:sSub>
                      <m:sSubPr>
                        <m:ctrlPr>
                          <a:rPr lang="en-US" altLang="zh-CN" sz="2400" i="1">
                            <a:ln w="10160">
                              <a:solidFill>
                                <a:srgbClr val="28498B"/>
                              </a:solidFill>
                              <a:prstDash val="solid"/>
                            </a:ln>
                            <a:solidFill>
                              <a:srgbClr val="28498B"/>
                            </a:solidFill>
                            <a:latin typeface="Cambria Math"/>
                          </a:rPr>
                        </m:ctrlPr>
                      </m:sSubPr>
                      <m:e>
                        <m:r>
                          <a:rPr lang="zh-CN" altLang="en-US" sz="2400" i="1">
                            <a:ln w="10160">
                              <a:solidFill>
                                <a:srgbClr val="28498B"/>
                              </a:solidFill>
                              <a:prstDash val="solid"/>
                            </a:ln>
                            <a:solidFill>
                              <a:srgbClr val="28498B"/>
                            </a:solidFill>
                            <a:latin typeface="Cambria Math"/>
                          </a:rPr>
                          <m:t>𝛼</m:t>
                        </m:r>
                      </m:e>
                      <m:sub>
                        <m:r>
                          <m:rPr>
                            <m:sty m:val="p"/>
                          </m:rPr>
                          <a:rPr lang="en-US" altLang="zh-CN" sz="2400" i="1" smtClean="0">
                            <a:ln w="10160">
                              <a:solidFill>
                                <a:srgbClr val="28498B"/>
                              </a:solidFill>
                              <a:prstDash val="solid"/>
                            </a:ln>
                            <a:solidFill>
                              <a:srgbClr val="28498B"/>
                            </a:solidFill>
                            <a:latin typeface="Cambria Math"/>
                          </a:rPr>
                          <m:t>k</m:t>
                        </m:r>
                      </m:sub>
                    </m:sSub>
                    <m:r>
                      <a:rPr lang="en-US" altLang="zh-CN" sz="2400" b="0" i="1" smtClean="0">
                        <a:ln w="10160">
                          <a:solidFill>
                            <a:srgbClr val="28498B"/>
                          </a:solidFill>
                          <a:prstDash val="solid"/>
                        </a:ln>
                        <a:solidFill>
                          <a:srgbClr val="28498B"/>
                        </a:solidFill>
                        <a:latin typeface="Cambria Math"/>
                      </a:rPr>
                      <m:t>)</m:t>
                    </m:r>
                  </m:oMath>
                </a14:m>
                <a:r>
                  <a:rPr lang="zh-CN" altLang="en-US" sz="2400" dirty="0" smtClean="0">
                    <a:ln w="10160">
                      <a:solidFill>
                        <a:srgbClr val="28498B"/>
                      </a:solidFill>
                      <a:prstDash val="solid"/>
                    </a:ln>
                    <a:solidFill>
                      <a:srgbClr val="28498B"/>
                    </a:solidFill>
                  </a:rPr>
                  <a:t>，其概率密度函数为</a:t>
                </a:r>
                <a:endParaRPr lang="en-US" altLang="zh-CN" sz="2400" dirty="0">
                  <a:ln w="10160">
                    <a:solidFill>
                      <a:srgbClr val="28498B"/>
                    </a:solidFill>
                    <a:prstDash val="solid"/>
                  </a:ln>
                  <a:solidFill>
                    <a:srgbClr val="28498B"/>
                  </a:solidFill>
                </a:endParaRPr>
              </a:p>
              <a:p>
                <a:pPr/>
                <a14:m>
                  <m:oMathPara xmlns:m="http://schemas.openxmlformats.org/officeDocument/2006/math">
                    <m:oMathParaPr>
                      <m:jc m:val="centerGroup"/>
                    </m:oMathParaPr>
                    <m:oMath xmlns:m="http://schemas.openxmlformats.org/officeDocument/2006/math">
                      <m:r>
                        <a:rPr lang="en-US" altLang="zh-CN" sz="2400" b="0" i="1" smtClean="0">
                          <a:ln w="10160">
                            <a:solidFill>
                              <a:srgbClr val="28498B"/>
                            </a:solidFill>
                            <a:prstDash val="solid"/>
                          </a:ln>
                          <a:solidFill>
                            <a:srgbClr val="28498B"/>
                          </a:solidFill>
                          <a:latin typeface="Cambria Math"/>
                        </a:rPr>
                        <m:t>𝑓</m:t>
                      </m:r>
                      <m:d>
                        <m:dPr>
                          <m:ctrlPr>
                            <a:rPr lang="en-US" altLang="zh-CN" sz="2400" b="0" i="1" smtClean="0">
                              <a:ln w="10160">
                                <a:solidFill>
                                  <a:srgbClr val="28498B"/>
                                </a:solidFill>
                                <a:prstDash val="solid"/>
                              </a:ln>
                              <a:solidFill>
                                <a:srgbClr val="28498B"/>
                              </a:solidFill>
                              <a:latin typeface="Cambria Math"/>
                            </a:rPr>
                          </m:ctrlPr>
                        </m:dPr>
                        <m:e>
                          <m:r>
                            <a:rPr lang="en-US" altLang="zh-CN" sz="2400" b="0" i="1" smtClean="0">
                              <a:ln w="10160">
                                <a:solidFill>
                                  <a:srgbClr val="28498B"/>
                                </a:solidFill>
                                <a:prstDash val="solid"/>
                              </a:ln>
                              <a:solidFill>
                                <a:srgbClr val="28498B"/>
                              </a:solidFill>
                              <a:latin typeface="Cambria Math"/>
                            </a:rPr>
                            <m:t>𝑥</m:t>
                          </m:r>
                        </m:e>
                      </m:d>
                      <m:r>
                        <a:rPr lang="en-US" altLang="zh-CN" sz="2400" b="0" i="1" smtClean="0">
                          <a:ln w="10160">
                            <a:solidFill>
                              <a:srgbClr val="28498B"/>
                            </a:solidFill>
                            <a:prstDash val="solid"/>
                          </a:ln>
                          <a:solidFill>
                            <a:srgbClr val="28498B"/>
                          </a:solidFill>
                          <a:latin typeface="Cambria Math"/>
                        </a:rPr>
                        <m:t>= </m:t>
                      </m:r>
                      <m:f>
                        <m:fPr>
                          <m:ctrlPr>
                            <a:rPr lang="en-US" altLang="zh-CN" sz="2400" b="0" i="1" smtClean="0">
                              <a:ln w="10160">
                                <a:solidFill>
                                  <a:srgbClr val="28498B"/>
                                </a:solidFill>
                                <a:prstDash val="solid"/>
                              </a:ln>
                              <a:solidFill>
                                <a:srgbClr val="28498B"/>
                              </a:solidFill>
                              <a:latin typeface="Cambria Math"/>
                            </a:rPr>
                          </m:ctrlPr>
                        </m:fPr>
                        <m:num>
                          <m:r>
                            <a:rPr lang="el-GR" altLang="zh-CN" sz="2400" i="1">
                              <a:ln w="10160">
                                <a:solidFill>
                                  <a:srgbClr val="28498B"/>
                                </a:solidFill>
                                <a:prstDash val="solid"/>
                              </a:ln>
                              <a:solidFill>
                                <a:srgbClr val="28498B"/>
                              </a:solidFill>
                              <a:latin typeface="Cambria Math"/>
                            </a:rPr>
                            <m:t>𝛤</m:t>
                          </m:r>
                          <m:d>
                            <m:dPr>
                              <m:ctrlPr>
                                <a:rPr lang="en-US" altLang="zh-CN" sz="2400" b="0" i="1" smtClean="0">
                                  <a:ln w="10160">
                                    <a:solidFill>
                                      <a:srgbClr val="28498B"/>
                                    </a:solidFill>
                                    <a:prstDash val="solid"/>
                                  </a:ln>
                                  <a:solidFill>
                                    <a:srgbClr val="28498B"/>
                                  </a:solidFill>
                                  <a:latin typeface="Cambria Math"/>
                                </a:rPr>
                              </m:ctrlPr>
                            </m:dPr>
                            <m:e>
                              <m:nary>
                                <m:naryPr>
                                  <m:chr m:val="∑"/>
                                  <m:ctrlPr>
                                    <a:rPr lang="en-US" altLang="zh-CN" sz="2400" b="0" i="1" smtClean="0">
                                      <a:ln w="10160">
                                        <a:solidFill>
                                          <a:srgbClr val="28498B"/>
                                        </a:solidFill>
                                        <a:prstDash val="solid"/>
                                      </a:ln>
                                      <a:solidFill>
                                        <a:srgbClr val="28498B"/>
                                      </a:solidFill>
                                      <a:latin typeface="Cambria Math"/>
                                    </a:rPr>
                                  </m:ctrlPr>
                                </m:naryPr>
                                <m:sub>
                                  <m:r>
                                    <m:rPr>
                                      <m:brk m:alnAt="23"/>
                                    </m:rPr>
                                    <a:rPr lang="en-US" altLang="zh-CN" sz="2400" b="0" i="1" smtClean="0">
                                      <a:ln w="10160">
                                        <a:solidFill>
                                          <a:srgbClr val="28498B"/>
                                        </a:solidFill>
                                        <a:prstDash val="solid"/>
                                      </a:ln>
                                      <a:solidFill>
                                        <a:srgbClr val="28498B"/>
                                      </a:solidFill>
                                      <a:latin typeface="Cambria Math"/>
                                    </a:rPr>
                                    <m:t>𝑖</m:t>
                                  </m:r>
                                  <m:r>
                                    <a:rPr lang="en-US" altLang="zh-CN" sz="2400" b="0" i="1" smtClean="0">
                                      <a:ln w="10160">
                                        <a:solidFill>
                                          <a:srgbClr val="28498B"/>
                                        </a:solidFill>
                                        <a:prstDash val="solid"/>
                                      </a:ln>
                                      <a:solidFill>
                                        <a:srgbClr val="28498B"/>
                                      </a:solidFill>
                                      <a:latin typeface="Cambria Math"/>
                                    </a:rPr>
                                    <m:t>=1</m:t>
                                  </m:r>
                                </m:sub>
                                <m:sup>
                                  <m:r>
                                    <a:rPr lang="en-US" altLang="zh-CN" sz="2400" b="0" i="1" smtClean="0">
                                      <a:ln w="10160">
                                        <a:solidFill>
                                          <a:srgbClr val="28498B"/>
                                        </a:solidFill>
                                        <a:prstDash val="solid"/>
                                      </a:ln>
                                      <a:solidFill>
                                        <a:srgbClr val="28498B"/>
                                      </a:solidFill>
                                      <a:latin typeface="Cambria Math"/>
                                    </a:rPr>
                                    <m:t>𝑘</m:t>
                                  </m:r>
                                </m:sup>
                                <m:e>
                                  <m:sSub>
                                    <m:sSubPr>
                                      <m:ctrlPr>
                                        <a:rPr lang="en-US" altLang="zh-CN" sz="2400" b="0" i="1" smtClean="0">
                                          <a:ln w="10160">
                                            <a:solidFill>
                                              <a:srgbClr val="28498B"/>
                                            </a:solidFill>
                                            <a:prstDash val="solid"/>
                                          </a:ln>
                                          <a:solidFill>
                                            <a:srgbClr val="28498B"/>
                                          </a:solidFill>
                                          <a:latin typeface="Cambria Math"/>
                                        </a:rPr>
                                      </m:ctrlPr>
                                    </m:sSubPr>
                                    <m:e>
                                      <m:r>
                                        <a:rPr lang="zh-CN" altLang="en-US" sz="2400" b="0" i="1" smtClean="0">
                                          <a:ln w="10160">
                                            <a:solidFill>
                                              <a:srgbClr val="28498B"/>
                                            </a:solidFill>
                                            <a:prstDash val="solid"/>
                                          </a:ln>
                                          <a:solidFill>
                                            <a:srgbClr val="28498B"/>
                                          </a:solidFill>
                                          <a:latin typeface="Cambria Math"/>
                                        </a:rPr>
                                        <m:t>𝛼</m:t>
                                      </m:r>
                                    </m:e>
                                    <m:sub>
                                      <m:r>
                                        <a:rPr lang="en-US" altLang="zh-CN" sz="2400" b="0" i="1" smtClean="0">
                                          <a:ln w="10160">
                                            <a:solidFill>
                                              <a:srgbClr val="28498B"/>
                                            </a:solidFill>
                                            <a:prstDash val="solid"/>
                                          </a:ln>
                                          <a:solidFill>
                                            <a:srgbClr val="28498B"/>
                                          </a:solidFill>
                                          <a:latin typeface="Cambria Math"/>
                                        </a:rPr>
                                        <m:t>𝑖</m:t>
                                      </m:r>
                                    </m:sub>
                                  </m:sSub>
                                </m:e>
                              </m:nary>
                            </m:e>
                          </m:d>
                        </m:num>
                        <m:den>
                          <m:nary>
                            <m:naryPr>
                              <m:chr m:val="∏"/>
                              <m:limLoc m:val="subSup"/>
                              <m:ctrlPr>
                                <a:rPr lang="en-US" altLang="zh-CN" sz="2400" b="0" i="1" smtClean="0">
                                  <a:ln w="10160">
                                    <a:solidFill>
                                      <a:srgbClr val="28498B"/>
                                    </a:solidFill>
                                    <a:prstDash val="solid"/>
                                  </a:ln>
                                  <a:solidFill>
                                    <a:srgbClr val="28498B"/>
                                  </a:solidFill>
                                  <a:latin typeface="Cambria Math"/>
                                </a:rPr>
                              </m:ctrlPr>
                            </m:naryPr>
                            <m:sub>
                              <m:r>
                                <m:rPr>
                                  <m:brk m:alnAt="25"/>
                                </m:rPr>
                                <a:rPr lang="en-US" altLang="zh-CN" sz="2400" b="0" i="1" smtClean="0">
                                  <a:ln w="10160">
                                    <a:solidFill>
                                      <a:srgbClr val="28498B"/>
                                    </a:solidFill>
                                    <a:prstDash val="solid"/>
                                  </a:ln>
                                  <a:solidFill>
                                    <a:srgbClr val="28498B"/>
                                  </a:solidFill>
                                  <a:latin typeface="Cambria Math"/>
                                </a:rPr>
                                <m:t>𝑖</m:t>
                              </m:r>
                              <m:r>
                                <a:rPr lang="en-US" altLang="zh-CN" sz="2400" b="0" i="1" smtClean="0">
                                  <a:ln w="10160">
                                    <a:solidFill>
                                      <a:srgbClr val="28498B"/>
                                    </a:solidFill>
                                    <a:prstDash val="solid"/>
                                  </a:ln>
                                  <a:solidFill>
                                    <a:srgbClr val="28498B"/>
                                  </a:solidFill>
                                  <a:latin typeface="Cambria Math"/>
                                </a:rPr>
                                <m:t>=1</m:t>
                              </m:r>
                            </m:sub>
                            <m:sup>
                              <m:r>
                                <a:rPr lang="en-US" altLang="zh-CN" sz="2400" b="0" i="1" smtClean="0">
                                  <a:ln w="10160">
                                    <a:solidFill>
                                      <a:srgbClr val="28498B"/>
                                    </a:solidFill>
                                    <a:prstDash val="solid"/>
                                  </a:ln>
                                  <a:solidFill>
                                    <a:srgbClr val="28498B"/>
                                  </a:solidFill>
                                  <a:latin typeface="Cambria Math"/>
                                </a:rPr>
                                <m:t>𝑘</m:t>
                              </m:r>
                            </m:sup>
                            <m:e>
                              <m:r>
                                <a:rPr lang="el-GR" altLang="zh-CN" sz="2400" i="1">
                                  <a:ln w="10160">
                                    <a:solidFill>
                                      <a:srgbClr val="28498B"/>
                                    </a:solidFill>
                                    <a:prstDash val="solid"/>
                                  </a:ln>
                                  <a:solidFill>
                                    <a:srgbClr val="28498B"/>
                                  </a:solidFill>
                                  <a:latin typeface="Cambria Math"/>
                                </a:rPr>
                                <m:t>𝛤</m:t>
                              </m:r>
                              <m:r>
                                <a:rPr lang="en-US" altLang="zh-CN" sz="2400" b="0" i="1" smtClean="0">
                                  <a:ln w="10160">
                                    <a:solidFill>
                                      <a:srgbClr val="28498B"/>
                                    </a:solidFill>
                                    <a:prstDash val="solid"/>
                                  </a:ln>
                                  <a:solidFill>
                                    <a:srgbClr val="28498B"/>
                                  </a:solidFill>
                                  <a:latin typeface="Cambria Math"/>
                                </a:rPr>
                                <m:t>(</m:t>
                              </m:r>
                              <m:sSub>
                                <m:sSubPr>
                                  <m:ctrlPr>
                                    <a:rPr lang="en-US" altLang="zh-CN" sz="2400" b="0" i="1" smtClean="0">
                                      <a:ln w="10160">
                                        <a:solidFill>
                                          <a:srgbClr val="28498B"/>
                                        </a:solidFill>
                                        <a:prstDash val="solid"/>
                                      </a:ln>
                                      <a:solidFill>
                                        <a:srgbClr val="28498B"/>
                                      </a:solidFill>
                                      <a:latin typeface="Cambria Math"/>
                                    </a:rPr>
                                  </m:ctrlPr>
                                </m:sSubPr>
                                <m:e>
                                  <m:r>
                                    <a:rPr lang="zh-CN" altLang="en-US" sz="2400" b="0" i="1" smtClean="0">
                                      <a:ln w="10160">
                                        <a:solidFill>
                                          <a:srgbClr val="28498B"/>
                                        </a:solidFill>
                                        <a:prstDash val="solid"/>
                                      </a:ln>
                                      <a:solidFill>
                                        <a:srgbClr val="28498B"/>
                                      </a:solidFill>
                                      <a:latin typeface="Cambria Math"/>
                                    </a:rPr>
                                    <m:t>𝛼</m:t>
                                  </m:r>
                                </m:e>
                                <m:sub>
                                  <m:r>
                                    <a:rPr lang="en-US" altLang="zh-CN" sz="2400" b="0" i="1" smtClean="0">
                                      <a:ln w="10160">
                                        <a:solidFill>
                                          <a:srgbClr val="28498B"/>
                                        </a:solidFill>
                                        <a:prstDash val="solid"/>
                                      </a:ln>
                                      <a:solidFill>
                                        <a:srgbClr val="28498B"/>
                                      </a:solidFill>
                                      <a:latin typeface="Cambria Math"/>
                                    </a:rPr>
                                    <m:t>𝑖</m:t>
                                  </m:r>
                                </m:sub>
                              </m:sSub>
                              <m:r>
                                <a:rPr lang="en-US" altLang="zh-CN" sz="2400" b="0" i="1" smtClean="0">
                                  <a:ln w="10160">
                                    <a:solidFill>
                                      <a:srgbClr val="28498B"/>
                                    </a:solidFill>
                                    <a:prstDash val="solid"/>
                                  </a:ln>
                                  <a:solidFill>
                                    <a:srgbClr val="28498B"/>
                                  </a:solidFill>
                                  <a:latin typeface="Cambria Math"/>
                                </a:rPr>
                                <m:t>)</m:t>
                              </m:r>
                            </m:e>
                          </m:nary>
                        </m:den>
                      </m:f>
                      <m:nary>
                        <m:naryPr>
                          <m:chr m:val="∏"/>
                          <m:limLoc m:val="subSup"/>
                          <m:ctrlPr>
                            <a:rPr lang="en-US" altLang="zh-CN" sz="2400" b="0" i="1" smtClean="0">
                              <a:ln w="10160">
                                <a:solidFill>
                                  <a:srgbClr val="28498B"/>
                                </a:solidFill>
                                <a:prstDash val="solid"/>
                              </a:ln>
                              <a:solidFill>
                                <a:srgbClr val="28498B"/>
                              </a:solidFill>
                              <a:latin typeface="Cambria Math"/>
                            </a:rPr>
                          </m:ctrlPr>
                        </m:naryPr>
                        <m:sub>
                          <m:r>
                            <m:rPr>
                              <m:brk m:alnAt="25"/>
                            </m:rPr>
                            <a:rPr lang="en-US" altLang="zh-CN" sz="2400" b="0" i="1" smtClean="0">
                              <a:ln w="10160">
                                <a:solidFill>
                                  <a:srgbClr val="28498B"/>
                                </a:solidFill>
                                <a:prstDash val="solid"/>
                              </a:ln>
                              <a:solidFill>
                                <a:srgbClr val="28498B"/>
                              </a:solidFill>
                              <a:latin typeface="Cambria Math"/>
                            </a:rPr>
                            <m:t>𝑖</m:t>
                          </m:r>
                          <m:r>
                            <a:rPr lang="en-US" altLang="zh-CN" sz="2400" b="0" i="1" smtClean="0">
                              <a:ln w="10160">
                                <a:solidFill>
                                  <a:srgbClr val="28498B"/>
                                </a:solidFill>
                                <a:prstDash val="solid"/>
                              </a:ln>
                              <a:solidFill>
                                <a:srgbClr val="28498B"/>
                              </a:solidFill>
                              <a:latin typeface="Cambria Math"/>
                            </a:rPr>
                            <m:t>=1</m:t>
                          </m:r>
                        </m:sub>
                        <m:sup>
                          <m:r>
                            <a:rPr lang="en-US" altLang="zh-CN" sz="2400" b="0" i="1" smtClean="0">
                              <a:ln w="10160">
                                <a:solidFill>
                                  <a:srgbClr val="28498B"/>
                                </a:solidFill>
                                <a:prstDash val="solid"/>
                              </a:ln>
                              <a:solidFill>
                                <a:srgbClr val="28498B"/>
                              </a:solidFill>
                              <a:latin typeface="Cambria Math"/>
                            </a:rPr>
                            <m:t>𝑘</m:t>
                          </m:r>
                        </m:sup>
                        <m:e>
                          <m:sSup>
                            <m:sSupPr>
                              <m:ctrlPr>
                                <a:rPr lang="en-US" altLang="zh-CN" sz="2400" b="0" i="1" smtClean="0">
                                  <a:ln w="10160">
                                    <a:solidFill>
                                      <a:srgbClr val="28498B"/>
                                    </a:solidFill>
                                    <a:prstDash val="solid"/>
                                  </a:ln>
                                  <a:solidFill>
                                    <a:srgbClr val="28498B"/>
                                  </a:solidFill>
                                  <a:latin typeface="Cambria Math"/>
                                </a:rPr>
                              </m:ctrlPr>
                            </m:sSupPr>
                            <m:e>
                              <m:sSub>
                                <m:sSubPr>
                                  <m:ctrlPr>
                                    <a:rPr lang="en-US" altLang="zh-CN" sz="2400" b="0" i="1" smtClean="0">
                                      <a:ln w="10160">
                                        <a:solidFill>
                                          <a:srgbClr val="28498B"/>
                                        </a:solidFill>
                                        <a:prstDash val="solid"/>
                                      </a:ln>
                                      <a:solidFill>
                                        <a:srgbClr val="28498B"/>
                                      </a:solidFill>
                                      <a:latin typeface="Cambria Math"/>
                                    </a:rPr>
                                  </m:ctrlPr>
                                </m:sSubPr>
                                <m:e>
                                  <m:r>
                                    <a:rPr lang="en-US" altLang="zh-CN" sz="2400" b="0" i="1" smtClean="0">
                                      <a:ln w="10160">
                                        <a:solidFill>
                                          <a:srgbClr val="28498B"/>
                                        </a:solidFill>
                                        <a:prstDash val="solid"/>
                                      </a:ln>
                                      <a:solidFill>
                                        <a:srgbClr val="28498B"/>
                                      </a:solidFill>
                                      <a:latin typeface="Cambria Math"/>
                                    </a:rPr>
                                    <m:t>𝑥</m:t>
                                  </m:r>
                                </m:e>
                                <m:sub>
                                  <m:r>
                                    <a:rPr lang="en-US" altLang="zh-CN" sz="2400" b="0" i="1" smtClean="0">
                                      <a:ln w="10160">
                                        <a:solidFill>
                                          <a:srgbClr val="28498B"/>
                                        </a:solidFill>
                                        <a:prstDash val="solid"/>
                                      </a:ln>
                                      <a:solidFill>
                                        <a:srgbClr val="28498B"/>
                                      </a:solidFill>
                                      <a:latin typeface="Cambria Math"/>
                                    </a:rPr>
                                    <m:t>𝑖</m:t>
                                  </m:r>
                                </m:sub>
                              </m:sSub>
                            </m:e>
                            <m:sup>
                              <m:sSub>
                                <m:sSubPr>
                                  <m:ctrlPr>
                                    <a:rPr lang="en-US" altLang="zh-CN" sz="2400" b="0" i="1" smtClean="0">
                                      <a:ln w="10160">
                                        <a:solidFill>
                                          <a:srgbClr val="28498B"/>
                                        </a:solidFill>
                                        <a:prstDash val="solid"/>
                                      </a:ln>
                                      <a:solidFill>
                                        <a:srgbClr val="28498B"/>
                                      </a:solidFill>
                                      <a:latin typeface="Cambria Math"/>
                                    </a:rPr>
                                  </m:ctrlPr>
                                </m:sSubPr>
                                <m:e>
                                  <m:r>
                                    <a:rPr lang="zh-CN" altLang="en-US" sz="2400" b="0" i="1" smtClean="0">
                                      <a:ln w="10160">
                                        <a:solidFill>
                                          <a:srgbClr val="28498B"/>
                                        </a:solidFill>
                                        <a:prstDash val="solid"/>
                                      </a:ln>
                                      <a:solidFill>
                                        <a:srgbClr val="28498B"/>
                                      </a:solidFill>
                                      <a:latin typeface="Cambria Math"/>
                                    </a:rPr>
                                    <m:t>𝛼</m:t>
                                  </m:r>
                                </m:e>
                                <m:sub>
                                  <m:r>
                                    <a:rPr lang="en-US" altLang="zh-CN" sz="2400" b="0" i="1" smtClean="0">
                                      <a:ln w="10160">
                                        <a:solidFill>
                                          <a:srgbClr val="28498B"/>
                                        </a:solidFill>
                                        <a:prstDash val="solid"/>
                                      </a:ln>
                                      <a:solidFill>
                                        <a:srgbClr val="28498B"/>
                                      </a:solidFill>
                                      <a:latin typeface="Cambria Math"/>
                                    </a:rPr>
                                    <m:t>𝑖</m:t>
                                  </m:r>
                                </m:sub>
                              </m:sSub>
                              <m:r>
                                <a:rPr lang="en-US" altLang="zh-CN" sz="2400" b="0" i="1" smtClean="0">
                                  <a:ln w="10160">
                                    <a:solidFill>
                                      <a:srgbClr val="28498B"/>
                                    </a:solidFill>
                                    <a:prstDash val="solid"/>
                                  </a:ln>
                                  <a:solidFill>
                                    <a:srgbClr val="28498B"/>
                                  </a:solidFill>
                                  <a:latin typeface="Cambria Math"/>
                                </a:rPr>
                                <m:t>−1</m:t>
                              </m:r>
                            </m:sup>
                          </m:sSup>
                        </m:e>
                      </m:nary>
                    </m:oMath>
                  </m:oMathPara>
                </a14:m>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a:p>
                <a:r>
                  <a:rPr lang="zh-CN" altLang="en-US" sz="2400" dirty="0" smtClean="0">
                    <a:ln w="10160">
                      <a:solidFill>
                        <a:srgbClr val="28498B"/>
                      </a:solidFill>
                      <a:prstDash val="solid"/>
                    </a:ln>
                    <a:solidFill>
                      <a:srgbClr val="28498B"/>
                    </a:solidFill>
                  </a:rPr>
                  <a:t>特点：</a:t>
                </a:r>
                <a:endParaRPr lang="en-US" altLang="zh-CN" sz="2400" dirty="0" smtClean="0">
                  <a:ln w="10160">
                    <a:solidFill>
                      <a:srgbClr val="28498B"/>
                    </a:solidFill>
                    <a:prstDash val="solid"/>
                  </a:ln>
                  <a:solidFill>
                    <a:srgbClr val="28498B"/>
                  </a:solidFill>
                </a:endParaRPr>
              </a:p>
              <a:p>
                <a:pPr marL="457200" indent="-457200">
                  <a:buFont typeface="Wingdings" panose="05000000000000000000" pitchFamily="2" charset="2"/>
                  <a:buChar char="Ø"/>
                </a:pPr>
                <a:r>
                  <a:rPr lang="zh-CN" altLang="en-US" sz="2400" dirty="0" smtClean="0">
                    <a:ln w="10160">
                      <a:solidFill>
                        <a:srgbClr val="28498B"/>
                      </a:solidFill>
                      <a:prstDash val="solid"/>
                    </a:ln>
                    <a:solidFill>
                      <a:srgbClr val="28498B"/>
                    </a:solidFill>
                  </a:rPr>
                  <a:t>定义域为实数域 </a:t>
                </a:r>
                <a:r>
                  <a:rPr lang="en-US" altLang="zh-CN" sz="2400" dirty="0" smtClean="0">
                    <a:ln w="10160">
                      <a:solidFill>
                        <a:srgbClr val="28498B"/>
                      </a:solidFill>
                      <a:prstDash val="solid"/>
                    </a:ln>
                    <a:solidFill>
                      <a:srgbClr val="28498B"/>
                    </a:solidFill>
                  </a:rPr>
                  <a:t>R</a:t>
                </a:r>
              </a:p>
              <a:p>
                <a:pPr marL="457200" indent="-457200">
                  <a:buFont typeface="Wingdings" panose="05000000000000000000" pitchFamily="2" charset="2"/>
                  <a:buChar char="Ø"/>
                </a:pPr>
                <a:r>
                  <a:rPr lang="zh-CN" altLang="en-US" sz="2400" dirty="0" smtClean="0">
                    <a:ln w="10160">
                      <a:solidFill>
                        <a:srgbClr val="28498B"/>
                      </a:solidFill>
                      <a:prstDash val="solid"/>
                    </a:ln>
                    <a:solidFill>
                      <a:srgbClr val="28498B"/>
                    </a:solidFill>
                  </a:rPr>
                  <a:t>值域</a:t>
                </a:r>
                <a:r>
                  <a:rPr lang="zh-CN" altLang="en-US" sz="2400" dirty="0">
                    <a:ln w="10160">
                      <a:solidFill>
                        <a:srgbClr val="28498B"/>
                      </a:solidFill>
                      <a:prstDash val="solid"/>
                    </a:ln>
                    <a:solidFill>
                      <a:srgbClr val="28498B"/>
                    </a:solidFill>
                  </a:rPr>
                  <a:t>为 </a:t>
                </a:r>
                <a:r>
                  <a:rPr lang="en-US" altLang="zh-CN" sz="2400" dirty="0">
                    <a:ln w="10160">
                      <a:solidFill>
                        <a:srgbClr val="28498B"/>
                      </a:solidFill>
                      <a:prstDash val="solid"/>
                    </a:ln>
                    <a:solidFill>
                      <a:srgbClr val="28498B"/>
                    </a:solidFill>
                  </a:rPr>
                  <a:t>(</a:t>
                </a:r>
                <a:r>
                  <a:rPr lang="en-US" altLang="zh-CN" sz="2400" dirty="0" smtClean="0">
                    <a:ln w="10160">
                      <a:solidFill>
                        <a:srgbClr val="28498B"/>
                      </a:solidFill>
                      <a:prstDash val="solid"/>
                    </a:ln>
                    <a:solidFill>
                      <a:srgbClr val="28498B"/>
                    </a:solidFill>
                  </a:rPr>
                  <a:t>0</a:t>
                </a:r>
                <a:r>
                  <a:rPr lang="en-US" altLang="zh-CN" sz="2400" dirty="0">
                    <a:ln w="10160">
                      <a:solidFill>
                        <a:srgbClr val="28498B"/>
                      </a:solidFill>
                      <a:prstDash val="solid"/>
                    </a:ln>
                    <a:solidFill>
                      <a:srgbClr val="28498B"/>
                    </a:solidFill>
                  </a:rPr>
                  <a:t>, </a:t>
                </a:r>
                <a:r>
                  <a:rPr lang="en-US" altLang="zh-CN" sz="2400" dirty="0" smtClean="0">
                    <a:ln w="10160">
                      <a:solidFill>
                        <a:srgbClr val="28498B"/>
                      </a:solidFill>
                      <a:prstDash val="solid"/>
                    </a:ln>
                    <a:solidFill>
                      <a:srgbClr val="28498B"/>
                    </a:solidFill>
                  </a:rPr>
                  <a:t>1</a:t>
                </a:r>
                <a:r>
                  <a:rPr lang="en-US" altLang="zh-CN" sz="2400" dirty="0">
                    <a:ln w="10160">
                      <a:solidFill>
                        <a:srgbClr val="28498B"/>
                      </a:solidFill>
                      <a:prstDash val="solid"/>
                    </a:ln>
                    <a:solidFill>
                      <a:srgbClr val="28498B"/>
                    </a:solidFill>
                  </a:rPr>
                  <a:t>)</a:t>
                </a:r>
                <a:endParaRPr lang="en-US" altLang="zh-CN" sz="2400" dirty="0" smtClean="0">
                  <a:ln w="10160">
                    <a:solidFill>
                      <a:srgbClr val="28498B"/>
                    </a:solidFill>
                    <a:prstDash val="solid"/>
                  </a:ln>
                  <a:solidFill>
                    <a:srgbClr val="28498B"/>
                  </a:solidFill>
                </a:endParaRPr>
              </a:p>
              <a:p>
                <a:pPr marL="457200" indent="-457200">
                  <a:buFont typeface="Wingdings" panose="05000000000000000000" pitchFamily="2" charset="2"/>
                  <a:buChar char="Ø"/>
                </a:pPr>
                <a:r>
                  <a:rPr lang="zh-CN" altLang="en-US" sz="2400" dirty="0" smtClean="0">
                    <a:ln w="10160">
                      <a:solidFill>
                        <a:srgbClr val="28498B"/>
                      </a:solidFill>
                      <a:prstDash val="solid"/>
                    </a:ln>
                    <a:solidFill>
                      <a:srgbClr val="28498B"/>
                    </a:solidFill>
                  </a:rPr>
                  <a:t>函数</a:t>
                </a:r>
                <a:r>
                  <a:rPr lang="zh-CN" altLang="en-US" sz="2400" dirty="0">
                    <a:ln w="10160">
                      <a:solidFill>
                        <a:srgbClr val="28498B"/>
                      </a:solidFill>
                      <a:prstDash val="solid"/>
                    </a:ln>
                    <a:solidFill>
                      <a:srgbClr val="28498B"/>
                    </a:solidFill>
                  </a:rPr>
                  <a:t>为</a:t>
                </a:r>
                <a:r>
                  <a:rPr lang="zh-CN" altLang="en-US" sz="2400" dirty="0" smtClean="0">
                    <a:ln w="10160">
                      <a:solidFill>
                        <a:srgbClr val="28498B"/>
                      </a:solidFill>
                      <a:prstDash val="solid"/>
                    </a:ln>
                    <a:solidFill>
                      <a:srgbClr val="28498B"/>
                    </a:solidFill>
                  </a:rPr>
                  <a:t>偶函数</a:t>
                </a:r>
                <a:endParaRPr lang="en-US" altLang="zh-CN" sz="2400" dirty="0" smtClean="0">
                  <a:ln w="10160">
                    <a:solidFill>
                      <a:srgbClr val="28498B"/>
                    </a:solidFill>
                    <a:prstDash val="solid"/>
                  </a:ln>
                  <a:solidFill>
                    <a:srgbClr val="28498B"/>
                  </a:solidFill>
                </a:endParaRPr>
              </a:p>
              <a:p>
                <a:pPr marL="457200" indent="-457200">
                  <a:buFont typeface="Wingdings" panose="05000000000000000000" pitchFamily="2" charset="2"/>
                  <a:buChar char="Ø"/>
                </a:pPr>
                <a:r>
                  <a:rPr lang="zh-CN" altLang="en-US" sz="2400" dirty="0" smtClean="0">
                    <a:ln w="10160">
                      <a:solidFill>
                        <a:srgbClr val="28498B"/>
                      </a:solidFill>
                      <a:prstDash val="solid"/>
                    </a:ln>
                    <a:solidFill>
                      <a:srgbClr val="28498B"/>
                    </a:solidFill>
                  </a:rPr>
                  <a:t>不连续、不可导</a:t>
                </a:r>
                <a:endParaRPr lang="en-US" altLang="zh-CN" sz="2400" dirty="0" smtClean="0">
                  <a:ln w="10160">
                    <a:solidFill>
                      <a:srgbClr val="28498B"/>
                    </a:solidFill>
                    <a:prstDash val="solid"/>
                  </a:ln>
                  <a:solidFill>
                    <a:srgbClr val="28498B"/>
                  </a:solidFill>
                </a:endParaRPr>
              </a:p>
              <a:p>
                <a:endParaRPr lang="en-US" altLang="zh-CN" sz="2400" dirty="0" smtClean="0">
                  <a:ln w="10160">
                    <a:solidFill>
                      <a:srgbClr val="28498B"/>
                    </a:solidFill>
                    <a:prstDash val="solid"/>
                  </a:ln>
                  <a:solidFill>
                    <a:srgbClr val="28498B"/>
                  </a:solidFill>
                </a:endParaRPr>
              </a:p>
            </p:txBody>
          </p:sp>
        </mc:Choice>
        <mc:Fallback xmlns="">
          <p:sp>
            <p:nvSpPr>
              <p:cNvPr id="6" name="文本框 1"/>
              <p:cNvSpPr txBox="1">
                <a:spLocks noRot="1" noChangeAspect="1" noMove="1" noResize="1" noEditPoints="1" noAdjustHandles="1" noChangeArrowheads="1" noChangeShapeType="1" noTextEdit="1"/>
              </p:cNvSpPr>
              <p:nvPr/>
            </p:nvSpPr>
            <p:spPr>
              <a:xfrm>
                <a:off x="323528" y="1917701"/>
                <a:ext cx="8233542" cy="4657493"/>
              </a:xfrm>
              <a:prstGeom prst="rect">
                <a:avLst/>
              </a:prstGeom>
              <a:blipFill rotWithShape="1">
                <a:blip r:embed="rId4"/>
                <a:stretch>
                  <a:fillRect l="-1110" t="-1440"/>
                </a:stretch>
              </a:blipFill>
              <a:effectLst>
                <a:innerShdw blurRad="63500" dist="50800" dir="2700000">
                  <a:prstClr val="black">
                    <a:alpha val="50000"/>
                  </a:prstClr>
                </a:innerShdw>
              </a:effectLst>
            </p:spPr>
            <p:txBody>
              <a:bodyPr/>
              <a:lstStyle/>
              <a:p>
                <a:r>
                  <a:rPr lang="zh-CN" altLang="en-US">
                    <a:noFill/>
                  </a:rPr>
                  <a:t> </a:t>
                </a:r>
              </a:p>
            </p:txBody>
          </p:sp>
        </mc:Fallback>
      </mc:AlternateContent>
      <p:pic>
        <p:nvPicPr>
          <p:cNvPr id="1229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01617" y="4246447"/>
            <a:ext cx="5742384" cy="25969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915722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2101850" y="252413"/>
            <a:ext cx="693668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主题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611560" y="1988840"/>
            <a:ext cx="7776864" cy="3416320"/>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smtClean="0">
                <a:ln w="10160">
                  <a:solidFill>
                    <a:srgbClr val="28498B"/>
                  </a:solidFill>
                  <a:prstDash val="solid"/>
                </a:ln>
                <a:solidFill>
                  <a:srgbClr val="28498B"/>
                </a:solidFill>
                <a:effectLst>
                  <a:outerShdw blurRad="38100" dist="32000" dir="5400000" algn="tl">
                    <a:srgbClr val="000000">
                      <a:alpha val="30000"/>
                    </a:srgbClr>
                  </a:outerShdw>
                </a:effectLst>
              </a:rPr>
              <a:t>主题</a:t>
            </a:r>
            <a:r>
              <a:rPr lang="en-US" altLang="zh-CN" sz="2400" dirty="0" smtClean="0">
                <a:ln w="10160">
                  <a:solidFill>
                    <a:srgbClr val="28498B"/>
                  </a:solidFill>
                  <a:prstDash val="solid"/>
                </a:ln>
                <a:solidFill>
                  <a:srgbClr val="28498B"/>
                </a:solidFill>
                <a:effectLst>
                  <a:outerShdw blurRad="38100" dist="32000" dir="5400000" algn="tl">
                    <a:srgbClr val="000000">
                      <a:alpha val="30000"/>
                    </a:srgbClr>
                  </a:outerShdw>
                </a:effectLst>
              </a:rPr>
              <a:t>(Topic)</a:t>
            </a:r>
            <a:r>
              <a:rPr lang="zh-CN" altLang="en-US" sz="2400" dirty="0" smtClean="0">
                <a:ln w="10160">
                  <a:solidFill>
                    <a:srgbClr val="28498B"/>
                  </a:solidFill>
                  <a:prstDash val="solid"/>
                </a:ln>
                <a:solidFill>
                  <a:srgbClr val="28498B"/>
                </a:solidFill>
                <a:effectLst>
                  <a:outerShdw blurRad="38100" dist="32000" dir="5400000" algn="tl">
                    <a:srgbClr val="000000">
                      <a:alpha val="30000"/>
                    </a:srgbClr>
                  </a:outerShdw>
                </a:effectLst>
              </a:rPr>
              <a:t>是</a:t>
            </a:r>
            <a:r>
              <a:rPr lang="zh-CN" altLang="en-US" sz="2400" dirty="0">
                <a:ln w="10160">
                  <a:solidFill>
                    <a:srgbClr val="28498B"/>
                  </a:solidFill>
                  <a:prstDash val="solid"/>
                </a:ln>
                <a:solidFill>
                  <a:srgbClr val="28498B"/>
                </a:solidFill>
                <a:effectLst>
                  <a:outerShdw blurRad="38100" dist="32000" dir="5400000" algn="tl">
                    <a:srgbClr val="000000">
                      <a:alpha val="30000"/>
                    </a:srgbClr>
                  </a:outerShdw>
                </a:effectLst>
              </a:rPr>
              <a:t>文本内容的</a:t>
            </a:r>
            <a:r>
              <a:rPr lang="zh-CN" altLang="en-US" sz="2400" dirty="0">
                <a:ln w="10160">
                  <a:solidFill>
                    <a:srgbClr val="FF0000"/>
                  </a:solidFill>
                  <a:prstDash val="solid"/>
                </a:ln>
                <a:solidFill>
                  <a:srgbClr val="FF0000"/>
                </a:solidFill>
                <a:effectLst>
                  <a:outerShdw blurRad="38100" dist="32000" dir="5400000" algn="tl">
                    <a:srgbClr val="000000">
                      <a:alpha val="30000"/>
                    </a:srgbClr>
                  </a:outerShdw>
                </a:effectLst>
              </a:rPr>
              <a:t>高质量部分</a:t>
            </a:r>
            <a:r>
              <a:rPr lang="zh-CN" altLang="en-US" sz="2400" dirty="0">
                <a:ln w="10160">
                  <a:solidFill>
                    <a:srgbClr val="28498B"/>
                  </a:solidFill>
                  <a:prstDash val="solid"/>
                </a:ln>
                <a:solidFill>
                  <a:srgbClr val="28498B"/>
                </a:solidFill>
                <a:effectLst>
                  <a:outerShdw blurRad="38100" dist="32000" dir="5400000" algn="tl">
                    <a:srgbClr val="000000">
                      <a:alpha val="30000"/>
                    </a:srgbClr>
                  </a:outerShdw>
                </a:effectLst>
              </a:rPr>
              <a:t>或是其所要描述的</a:t>
            </a:r>
            <a:r>
              <a:rPr lang="zh-CN" altLang="en-US" sz="2400" dirty="0">
                <a:ln w="10160">
                  <a:solidFill>
                    <a:srgbClr val="FF0000"/>
                  </a:solidFill>
                  <a:prstDash val="solid"/>
                </a:ln>
                <a:solidFill>
                  <a:srgbClr val="FF0000"/>
                </a:solidFill>
                <a:effectLst>
                  <a:outerShdw blurRad="38100" dist="32000" dir="5400000" algn="tl">
                    <a:srgbClr val="000000">
                      <a:alpha val="30000"/>
                    </a:srgbClr>
                  </a:outerShdw>
                </a:effectLst>
              </a:rPr>
              <a:t>种子事件以及与之相关的所有事件</a:t>
            </a:r>
            <a:r>
              <a:rPr lang="zh-CN" altLang="en-US" sz="2400" dirty="0">
                <a:ln w="10160">
                  <a:solidFill>
                    <a:srgbClr val="28498B"/>
                  </a:solidFill>
                  <a:prstDash val="solid"/>
                </a:ln>
                <a:solidFill>
                  <a:srgbClr val="28498B"/>
                </a:solidFill>
                <a:effectLst>
                  <a:outerShdw blurRad="38100" dist="32000" dir="5400000" algn="tl">
                    <a:srgbClr val="000000">
                      <a:alpha val="30000"/>
                    </a:srgbClr>
                  </a:outerShdw>
                </a:effectLst>
              </a:rPr>
              <a:t>的信息</a:t>
            </a:r>
            <a:r>
              <a:rPr lang="en-US" altLang="zh-CN" sz="2400" dirty="0" smtClean="0">
                <a:ln w="10160">
                  <a:solidFill>
                    <a:srgbClr val="28498B"/>
                  </a:solidFill>
                  <a:prstDash val="solid"/>
                </a:ln>
                <a:solidFill>
                  <a:srgbClr val="28498B"/>
                </a:solidFill>
                <a:effectLst>
                  <a:outerShdw blurRad="38100" dist="32000" dir="5400000" algn="tl">
                    <a:srgbClr val="000000">
                      <a:alpha val="30000"/>
                    </a:srgbClr>
                  </a:outerShdw>
                </a:effectLst>
              </a:rPr>
              <a:t>[2]</a:t>
            </a:r>
            <a:r>
              <a:rPr lang="zh-CN" altLang="en-US" sz="2400" dirty="0" smtClean="0">
                <a:ln w="10160">
                  <a:solidFill>
                    <a:srgbClr val="28498B"/>
                  </a:solidFill>
                  <a:prstDash val="solid"/>
                </a:ln>
                <a:solidFill>
                  <a:srgbClr val="28498B"/>
                </a:solidFill>
                <a:effectLst>
                  <a:outerShdw blurRad="38100" dist="32000" dir="5400000" algn="tl">
                    <a:srgbClr val="000000">
                      <a:alpha val="30000"/>
                    </a:srgbClr>
                  </a:outerShdw>
                </a:effectLst>
              </a:rPr>
              <a:t>。</a:t>
            </a:r>
            <a:endParaRPr lang="en-US" altLang="zh-CN" sz="2400" dirty="0" smtClean="0">
              <a:ln w="10160">
                <a:solidFill>
                  <a:srgbClr val="28498B"/>
                </a:solidFill>
                <a:prstDash val="solid"/>
              </a:ln>
              <a:solidFill>
                <a:srgbClr val="28498B"/>
              </a:solidFill>
              <a:effectLst>
                <a:outerShdw blurRad="38100" dist="32000" dir="5400000" algn="tl">
                  <a:srgbClr val="000000">
                    <a:alpha val="30000"/>
                  </a:srgbClr>
                </a:outerShdw>
              </a:effectLst>
            </a:endParaRPr>
          </a:p>
          <a:p>
            <a:endParaRPr lang="en-US" altLang="zh-CN" sz="2400" dirty="0">
              <a:ln w="10160">
                <a:solidFill>
                  <a:srgbClr val="28498B"/>
                </a:solidFill>
                <a:prstDash val="solid"/>
              </a:ln>
              <a:solidFill>
                <a:srgbClr val="28498B"/>
              </a:solidFill>
              <a:effectLst>
                <a:outerShdw blurRad="38100" dist="32000" dir="5400000" algn="tl">
                  <a:srgbClr val="000000">
                    <a:alpha val="30000"/>
                  </a:srgbClr>
                </a:outerShdw>
              </a:effectLst>
            </a:endParaRPr>
          </a:p>
          <a:p>
            <a:r>
              <a:rPr lang="zh-CN" altLang="en-US" sz="2400" dirty="0">
                <a:ln w="10160">
                  <a:solidFill>
                    <a:srgbClr val="28498B"/>
                  </a:solidFill>
                  <a:prstDash val="solid"/>
                </a:ln>
                <a:solidFill>
                  <a:srgbClr val="28498B"/>
                </a:solidFill>
              </a:rPr>
              <a:t>主题挖掘是社会网络文本挖掘的一个重要组成部分，能够有效地进行主题的挖掘和演化分析对于把握社会舆论焦点和导向具有重要意义，同时也能使这些社会网络媒体更准确地为用户推荐有用信息，使之更方便地转移到相关感兴趣的话题</a:t>
            </a:r>
            <a:r>
              <a:rPr lang="zh-CN" altLang="en-US" sz="2400" dirty="0" smtClean="0">
                <a:ln w="10160">
                  <a:solidFill>
                    <a:srgbClr val="28498B"/>
                  </a:solidFill>
                  <a:prstDash val="solid"/>
                </a:ln>
                <a:solidFill>
                  <a:srgbClr val="28498B"/>
                </a:solidFill>
              </a:rPr>
              <a:t>。</a:t>
            </a:r>
            <a:endParaRPr lang="zh-CN" altLang="en-US" sz="2400" dirty="0">
              <a:ln w="10160">
                <a:solidFill>
                  <a:srgbClr val="28498B"/>
                </a:solidFill>
                <a:prstDash val="solid"/>
              </a:ln>
              <a:solidFill>
                <a:srgbClr val="28498B"/>
              </a:solidFill>
              <a:effectLst>
                <a:outerShdw blurRad="38100" dist="32000" dir="5400000" algn="tl">
                  <a:srgbClr val="000000">
                    <a:alpha val="30000"/>
                  </a:srgbClr>
                </a:outerShdw>
              </a:effectLst>
            </a:endParaRPr>
          </a:p>
          <a:p>
            <a:endParaRPr lang="en-US" altLang="zh-CN" sz="2400" dirty="0" smtClean="0">
              <a:ln w="10160">
                <a:solidFill>
                  <a:srgbClr val="28498B"/>
                </a:solidFill>
                <a:prstDash val="solid"/>
              </a:ln>
              <a:solidFill>
                <a:srgbClr val="28498B"/>
              </a:solidFill>
            </a:endParaRPr>
          </a:p>
        </p:txBody>
      </p:sp>
    </p:spTree>
    <p:extLst>
      <p:ext uri="{BB962C8B-B14F-4D97-AF65-F5344CB8AC3E}">
        <p14:creationId xmlns:p14="http://schemas.microsoft.com/office/powerpoint/2010/main" val="10273760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V="1">
            <a:off x="-23813" y="395288"/>
            <a:ext cx="9167813" cy="898525"/>
          </a:xfrm>
          <a:prstGeom prst="rect">
            <a:avLst/>
          </a:prstGeom>
          <a:solidFill>
            <a:srgbClr val="28498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pic>
        <p:nvPicPr>
          <p:cNvPr id="5" name="Picture 2" descr="http://ztu68.com/uploads/Psd/c100626/12M555V630330-159E.jpg"/>
          <p:cNvPicPr>
            <a:picLocks noChangeAspect="1" noChangeArrowheads="1"/>
          </p:cNvPicPr>
          <p:nvPr/>
        </p:nvPicPr>
        <p:blipFill rotWithShape="1">
          <a:blip r:embed="rId3"/>
          <a:srcRect t="-3296"/>
          <a:stretch/>
        </p:blipFill>
        <p:spPr bwMode="auto">
          <a:xfrm>
            <a:off x="442913" y="-34925"/>
            <a:ext cx="1658937" cy="1665288"/>
          </a:xfrm>
          <a:prstGeom prst="rect">
            <a:avLst/>
          </a:prstGeom>
          <a:ln>
            <a:noFill/>
          </a:ln>
          <a:effectLst>
            <a:outerShdw blurRad="50800" dist="38100" dir="5400000" algn="t" rotWithShape="0">
              <a:prstClr val="black">
                <a:alpha val="40000"/>
              </a:prstClr>
            </a:outerShdw>
          </a:effectLst>
          <a:extLst/>
        </p:spPr>
      </p:pic>
      <p:sp>
        <p:nvSpPr>
          <p:cNvPr id="7172" name="标题 1"/>
          <p:cNvSpPr txBox="1">
            <a:spLocks/>
          </p:cNvSpPr>
          <p:nvPr/>
        </p:nvSpPr>
        <p:spPr bwMode="auto">
          <a:xfrm>
            <a:off x="2101850" y="252413"/>
            <a:ext cx="693668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800" b="1" dirty="0" smtClean="0">
                <a:solidFill>
                  <a:schemeClr val="bg1"/>
                </a:solidFill>
                <a:latin typeface="微软雅黑" panose="020B0503020204020204" pitchFamily="34" charset="-122"/>
                <a:ea typeface="微软雅黑" panose="020B0503020204020204" pitchFamily="34" charset="-122"/>
              </a:rPr>
              <a:t>  主题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1"/>
          <p:cNvSpPr txBox="1"/>
          <p:nvPr/>
        </p:nvSpPr>
        <p:spPr>
          <a:xfrm>
            <a:off x="354688" y="1844824"/>
            <a:ext cx="8233542" cy="4524315"/>
          </a:xfrm>
          <a:prstGeom prst="rect">
            <a:avLst/>
          </a:prstGeom>
          <a:noFill/>
          <a:effectLst>
            <a:innerShdw blurRad="63500" dist="50800" dir="2700000">
              <a:prstClr val="black">
                <a:alpha val="50000"/>
              </a:prstClr>
            </a:innerShdw>
          </a:effectLst>
        </p:spPr>
        <p:txBody>
          <a:bodyPr wrap="square" rtlCol="0">
            <a:spAutoFit/>
          </a:bodyPr>
          <a:lstStyle/>
          <a:p>
            <a:r>
              <a:rPr lang="zh-CN" altLang="en-US" sz="2400" dirty="0">
                <a:ln w="10160">
                  <a:solidFill>
                    <a:srgbClr val="28498B"/>
                  </a:solidFill>
                  <a:prstDash val="solid"/>
                </a:ln>
                <a:solidFill>
                  <a:srgbClr val="28498B"/>
                </a:solidFill>
              </a:rPr>
              <a:t>恋爱虽易，婚姻不易，且行且珍惜。</a:t>
            </a:r>
          </a:p>
          <a:p>
            <a:r>
              <a:rPr lang="zh-CN" altLang="en-US" sz="2400" dirty="0" smtClean="0">
                <a:ln w="10160">
                  <a:solidFill>
                    <a:srgbClr val="FF0000"/>
                  </a:solidFill>
                  <a:prstDash val="solid"/>
                </a:ln>
                <a:solidFill>
                  <a:srgbClr val="FF0000"/>
                </a:solidFill>
              </a:rPr>
              <a:t>主题：</a:t>
            </a:r>
            <a:r>
              <a:rPr lang="zh-CN" altLang="en-US" sz="2400" dirty="0">
                <a:ln w="10160">
                  <a:solidFill>
                    <a:srgbClr val="FF0000"/>
                  </a:solidFill>
                  <a:prstDash val="solid"/>
                </a:ln>
                <a:solidFill>
                  <a:srgbClr val="FF0000"/>
                </a:solidFill>
              </a:rPr>
              <a:t>婚姻</a:t>
            </a:r>
            <a:r>
              <a:rPr lang="zh-CN" altLang="en-US" sz="2400" dirty="0" smtClean="0">
                <a:ln w="10160">
                  <a:solidFill>
                    <a:srgbClr val="FF0000"/>
                  </a:solidFill>
                  <a:prstDash val="solid"/>
                </a:ln>
                <a:solidFill>
                  <a:srgbClr val="FF0000"/>
                </a:solidFill>
              </a:rPr>
              <a:t>。</a:t>
            </a:r>
            <a:endParaRPr lang="en-US" altLang="zh-CN" sz="2400" dirty="0" smtClean="0">
              <a:ln w="10160">
                <a:solidFill>
                  <a:srgbClr val="FF0000"/>
                </a:solidFill>
                <a:prstDash val="solid"/>
              </a:ln>
              <a:solidFill>
                <a:srgbClr val="FF0000"/>
              </a:solidFill>
            </a:endParaRPr>
          </a:p>
          <a:p>
            <a:endParaRPr lang="en-US" altLang="zh-CN" sz="2400" dirty="0" smtClean="0">
              <a:ln w="10160">
                <a:solidFill>
                  <a:srgbClr val="28498B"/>
                </a:solidFill>
                <a:prstDash val="solid"/>
              </a:ln>
              <a:solidFill>
                <a:srgbClr val="28498B"/>
              </a:solidFill>
            </a:endParaRPr>
          </a:p>
          <a:p>
            <a:r>
              <a:rPr lang="en-US" altLang="zh-CN" sz="2400" dirty="0" smtClean="0">
                <a:ln w="10160">
                  <a:solidFill>
                    <a:srgbClr val="28498B"/>
                  </a:solidFill>
                  <a:prstDash val="solid"/>
                </a:ln>
                <a:solidFill>
                  <a:srgbClr val="28498B"/>
                </a:solidFill>
              </a:rPr>
              <a:t>2013</a:t>
            </a:r>
            <a:r>
              <a:rPr lang="zh-CN" altLang="en-US" sz="2400" dirty="0">
                <a:ln w="10160">
                  <a:solidFill>
                    <a:srgbClr val="28498B"/>
                  </a:solidFill>
                  <a:prstDash val="solid"/>
                </a:ln>
                <a:solidFill>
                  <a:srgbClr val="28498B"/>
                </a:solidFill>
              </a:rPr>
              <a:t>年</a:t>
            </a:r>
            <a:r>
              <a:rPr lang="en-US" altLang="zh-CN" sz="2400" dirty="0">
                <a:ln w="10160">
                  <a:solidFill>
                    <a:srgbClr val="28498B"/>
                  </a:solidFill>
                  <a:prstDash val="solid"/>
                </a:ln>
                <a:solidFill>
                  <a:srgbClr val="28498B"/>
                </a:solidFill>
              </a:rPr>
              <a:t>12</a:t>
            </a:r>
            <a:r>
              <a:rPr lang="zh-CN" altLang="en-US" sz="2400" dirty="0">
                <a:ln w="10160">
                  <a:solidFill>
                    <a:srgbClr val="28498B"/>
                  </a:solidFill>
                  <a:prstDash val="solid"/>
                </a:ln>
                <a:solidFill>
                  <a:srgbClr val="28498B"/>
                </a:solidFill>
              </a:rPr>
              <a:t>月</a:t>
            </a:r>
            <a:r>
              <a:rPr lang="en-US" altLang="zh-CN" sz="2400" dirty="0">
                <a:ln w="10160">
                  <a:solidFill>
                    <a:srgbClr val="28498B"/>
                  </a:solidFill>
                  <a:prstDash val="solid"/>
                </a:ln>
                <a:solidFill>
                  <a:srgbClr val="28498B"/>
                </a:solidFill>
              </a:rPr>
              <a:t>8</a:t>
            </a:r>
            <a:r>
              <a:rPr lang="zh-CN" altLang="en-US" sz="2400" dirty="0">
                <a:ln w="10160">
                  <a:solidFill>
                    <a:srgbClr val="28498B"/>
                  </a:solidFill>
                  <a:prstDash val="solid"/>
                </a:ln>
                <a:solidFill>
                  <a:srgbClr val="28498B"/>
                </a:solidFill>
              </a:rPr>
              <a:t>日：</a:t>
            </a:r>
            <a:r>
              <a:rPr lang="en-US" altLang="zh-CN" sz="2400" dirty="0">
                <a:ln w="10160">
                  <a:solidFill>
                    <a:srgbClr val="28498B"/>
                  </a:solidFill>
                  <a:prstDash val="solid"/>
                </a:ln>
                <a:solidFill>
                  <a:srgbClr val="28498B"/>
                </a:solidFill>
              </a:rPr>
              <a:t>50</a:t>
            </a:r>
            <a:r>
              <a:rPr lang="zh-CN" altLang="en-US" sz="2400" dirty="0" smtClean="0">
                <a:ln w="10160">
                  <a:solidFill>
                    <a:srgbClr val="28498B"/>
                  </a:solidFill>
                  <a:prstDash val="solid"/>
                </a:ln>
                <a:solidFill>
                  <a:srgbClr val="28498B"/>
                </a:solidFill>
              </a:rPr>
              <a:t>万乌克兰民众</a:t>
            </a:r>
            <a:r>
              <a:rPr lang="zh-CN" altLang="en-US" sz="2400" dirty="0">
                <a:ln w="10160">
                  <a:solidFill>
                    <a:srgbClr val="28498B"/>
                  </a:solidFill>
                  <a:prstDash val="solid"/>
                </a:ln>
                <a:solidFill>
                  <a:srgbClr val="28498B"/>
                </a:solidFill>
              </a:rPr>
              <a:t>涌进首都市中心，推到列宁雕像；</a:t>
            </a:r>
          </a:p>
          <a:p>
            <a:r>
              <a:rPr lang="en-US" altLang="zh-CN" sz="2400" dirty="0">
                <a:ln w="10160">
                  <a:solidFill>
                    <a:srgbClr val="28498B"/>
                  </a:solidFill>
                  <a:prstDash val="solid"/>
                </a:ln>
                <a:solidFill>
                  <a:srgbClr val="28498B"/>
                </a:solidFill>
              </a:rPr>
              <a:t>2014</a:t>
            </a:r>
            <a:r>
              <a:rPr lang="zh-CN" altLang="en-US" sz="2400" dirty="0">
                <a:ln w="10160">
                  <a:solidFill>
                    <a:srgbClr val="28498B"/>
                  </a:solidFill>
                  <a:prstDash val="solid"/>
                </a:ln>
                <a:solidFill>
                  <a:srgbClr val="28498B"/>
                </a:solidFill>
              </a:rPr>
              <a:t>年</a:t>
            </a:r>
            <a:r>
              <a:rPr lang="en-US" altLang="zh-CN" sz="2400" dirty="0">
                <a:ln w="10160">
                  <a:solidFill>
                    <a:srgbClr val="28498B"/>
                  </a:solidFill>
                  <a:prstDash val="solid"/>
                </a:ln>
                <a:solidFill>
                  <a:srgbClr val="28498B"/>
                </a:solidFill>
              </a:rPr>
              <a:t>1</a:t>
            </a:r>
            <a:r>
              <a:rPr lang="zh-CN" altLang="en-US" sz="2400" dirty="0">
                <a:ln w="10160">
                  <a:solidFill>
                    <a:srgbClr val="28498B"/>
                  </a:solidFill>
                  <a:prstDash val="solid"/>
                </a:ln>
                <a:solidFill>
                  <a:srgbClr val="28498B"/>
                </a:solidFill>
              </a:rPr>
              <a:t>月</a:t>
            </a:r>
            <a:r>
              <a:rPr lang="en-US" altLang="zh-CN" sz="2400" dirty="0">
                <a:ln w="10160">
                  <a:solidFill>
                    <a:srgbClr val="28498B"/>
                  </a:solidFill>
                  <a:prstDash val="solid"/>
                </a:ln>
                <a:solidFill>
                  <a:srgbClr val="28498B"/>
                </a:solidFill>
              </a:rPr>
              <a:t>28</a:t>
            </a:r>
            <a:r>
              <a:rPr lang="zh-CN" altLang="en-US" sz="2400" dirty="0">
                <a:ln w="10160">
                  <a:solidFill>
                    <a:srgbClr val="28498B"/>
                  </a:solidFill>
                  <a:prstDash val="solid"/>
                </a:ln>
                <a:solidFill>
                  <a:srgbClr val="28498B"/>
                </a:solidFill>
              </a:rPr>
              <a:t>日：总统</a:t>
            </a:r>
            <a:r>
              <a:rPr lang="zh-CN" altLang="en-US" sz="2400" dirty="0" smtClean="0">
                <a:ln w="10160">
                  <a:solidFill>
                    <a:srgbClr val="28498B"/>
                  </a:solidFill>
                  <a:prstDash val="solid"/>
                </a:ln>
                <a:solidFill>
                  <a:srgbClr val="28498B"/>
                </a:solidFill>
              </a:rPr>
              <a:t>亚努科维奇批准</a:t>
            </a:r>
            <a:r>
              <a:rPr lang="zh-CN" altLang="en-US" sz="2400" dirty="0">
                <a:ln w="10160">
                  <a:solidFill>
                    <a:srgbClr val="28498B"/>
                  </a:solidFill>
                  <a:prstDash val="solid"/>
                </a:ln>
                <a:solidFill>
                  <a:srgbClr val="28498B"/>
                </a:solidFill>
              </a:rPr>
              <a:t>总理阿扎罗夫辞职并解散政府；</a:t>
            </a:r>
          </a:p>
          <a:p>
            <a:r>
              <a:rPr lang="en-US" altLang="zh-CN" sz="2400" dirty="0">
                <a:ln w="10160">
                  <a:solidFill>
                    <a:srgbClr val="28498B"/>
                  </a:solidFill>
                  <a:prstDash val="solid"/>
                </a:ln>
                <a:solidFill>
                  <a:srgbClr val="28498B"/>
                </a:solidFill>
              </a:rPr>
              <a:t>2014</a:t>
            </a:r>
            <a:r>
              <a:rPr lang="zh-CN" altLang="en-US" sz="2400" dirty="0">
                <a:ln w="10160">
                  <a:solidFill>
                    <a:srgbClr val="28498B"/>
                  </a:solidFill>
                  <a:prstDash val="solid"/>
                </a:ln>
                <a:solidFill>
                  <a:srgbClr val="28498B"/>
                </a:solidFill>
              </a:rPr>
              <a:t>年</a:t>
            </a:r>
            <a:r>
              <a:rPr lang="en-US" altLang="zh-CN" sz="2400" dirty="0">
                <a:ln w="10160">
                  <a:solidFill>
                    <a:srgbClr val="28498B"/>
                  </a:solidFill>
                  <a:prstDash val="solid"/>
                </a:ln>
                <a:solidFill>
                  <a:srgbClr val="28498B"/>
                </a:solidFill>
              </a:rPr>
              <a:t>2</a:t>
            </a:r>
            <a:r>
              <a:rPr lang="zh-CN" altLang="en-US" sz="2400" dirty="0">
                <a:ln w="10160">
                  <a:solidFill>
                    <a:srgbClr val="28498B"/>
                  </a:solidFill>
                  <a:prstDash val="solid"/>
                </a:ln>
                <a:solidFill>
                  <a:srgbClr val="28498B"/>
                </a:solidFill>
              </a:rPr>
              <a:t>月</a:t>
            </a:r>
            <a:r>
              <a:rPr lang="en-US" altLang="zh-CN" sz="2400" dirty="0">
                <a:ln w="10160">
                  <a:solidFill>
                    <a:srgbClr val="28498B"/>
                  </a:solidFill>
                  <a:prstDash val="solid"/>
                </a:ln>
                <a:solidFill>
                  <a:srgbClr val="28498B"/>
                </a:solidFill>
              </a:rPr>
              <a:t>18</a:t>
            </a:r>
            <a:r>
              <a:rPr lang="zh-CN" altLang="en-US" sz="2400" dirty="0">
                <a:ln w="10160">
                  <a:solidFill>
                    <a:srgbClr val="28498B"/>
                  </a:solidFill>
                  <a:prstDash val="solid"/>
                </a:ln>
                <a:solidFill>
                  <a:srgbClr val="28498B"/>
                </a:solidFill>
              </a:rPr>
              <a:t>日：反政府示威骤然升级。几千名示威者试图迫使议会通过决议，恢复</a:t>
            </a:r>
            <a:r>
              <a:rPr lang="en-US" altLang="zh-CN" sz="2400" dirty="0">
                <a:ln w="10160">
                  <a:solidFill>
                    <a:srgbClr val="28498B"/>
                  </a:solidFill>
                  <a:prstDash val="solid"/>
                </a:ln>
                <a:solidFill>
                  <a:srgbClr val="28498B"/>
                </a:solidFill>
              </a:rPr>
              <a:t>2004</a:t>
            </a:r>
            <a:r>
              <a:rPr lang="zh-CN" altLang="en-US" sz="2400" dirty="0">
                <a:ln w="10160">
                  <a:solidFill>
                    <a:srgbClr val="28498B"/>
                  </a:solidFill>
                  <a:prstDash val="solid"/>
                </a:ln>
                <a:solidFill>
                  <a:srgbClr val="28498B"/>
                </a:solidFill>
              </a:rPr>
              <a:t>年宪法。冲突造成</a:t>
            </a:r>
            <a:r>
              <a:rPr lang="en-US" altLang="zh-CN" sz="2400" dirty="0">
                <a:ln w="10160">
                  <a:solidFill>
                    <a:srgbClr val="28498B"/>
                  </a:solidFill>
                  <a:prstDash val="solid"/>
                </a:ln>
                <a:solidFill>
                  <a:srgbClr val="28498B"/>
                </a:solidFill>
              </a:rPr>
              <a:t>800</a:t>
            </a:r>
            <a:r>
              <a:rPr lang="zh-CN" altLang="en-US" sz="2400" dirty="0">
                <a:ln w="10160">
                  <a:solidFill>
                    <a:srgbClr val="28498B"/>
                  </a:solidFill>
                  <a:prstDash val="solid"/>
                </a:ln>
                <a:solidFill>
                  <a:srgbClr val="28498B"/>
                </a:solidFill>
              </a:rPr>
              <a:t>余人伤亡</a:t>
            </a:r>
            <a:r>
              <a:rPr lang="zh-CN" altLang="en-US" sz="2400" dirty="0" smtClean="0">
                <a:ln w="10160">
                  <a:solidFill>
                    <a:srgbClr val="28498B"/>
                  </a:solidFill>
                  <a:prstDash val="solid"/>
                </a:ln>
                <a:solidFill>
                  <a:srgbClr val="28498B"/>
                </a:solidFill>
              </a:rPr>
              <a:t>。</a:t>
            </a:r>
            <a:endParaRPr lang="en-US" altLang="zh-CN" sz="2400" dirty="0" smtClean="0">
              <a:ln w="10160">
                <a:solidFill>
                  <a:srgbClr val="28498B"/>
                </a:solidFill>
                <a:prstDash val="solid"/>
              </a:ln>
              <a:solidFill>
                <a:srgbClr val="28498B"/>
              </a:solidFill>
            </a:endParaRPr>
          </a:p>
          <a:p>
            <a:r>
              <a:rPr lang="en-US" altLang="zh-CN" sz="2400" dirty="0">
                <a:ln w="10160">
                  <a:solidFill>
                    <a:srgbClr val="28498B"/>
                  </a:solidFill>
                  <a:prstDash val="solid"/>
                </a:ln>
                <a:solidFill>
                  <a:srgbClr val="28498B"/>
                </a:solidFill>
              </a:rPr>
              <a:t>2014</a:t>
            </a:r>
            <a:r>
              <a:rPr lang="zh-CN" altLang="en-US" sz="2400" dirty="0">
                <a:ln w="10160">
                  <a:solidFill>
                    <a:srgbClr val="28498B"/>
                  </a:solidFill>
                  <a:prstDash val="solid"/>
                </a:ln>
                <a:solidFill>
                  <a:srgbClr val="28498B"/>
                </a:solidFill>
              </a:rPr>
              <a:t>年</a:t>
            </a:r>
            <a:r>
              <a:rPr lang="en-US" altLang="zh-CN" sz="2400" dirty="0">
                <a:ln w="10160">
                  <a:solidFill>
                    <a:srgbClr val="28498B"/>
                  </a:solidFill>
                  <a:prstDash val="solid"/>
                </a:ln>
                <a:solidFill>
                  <a:srgbClr val="28498B"/>
                </a:solidFill>
              </a:rPr>
              <a:t>2</a:t>
            </a:r>
            <a:r>
              <a:rPr lang="zh-CN" altLang="en-US" sz="2400" dirty="0">
                <a:ln w="10160">
                  <a:solidFill>
                    <a:srgbClr val="28498B"/>
                  </a:solidFill>
                  <a:prstDash val="solid"/>
                </a:ln>
                <a:solidFill>
                  <a:srgbClr val="28498B"/>
                </a:solidFill>
              </a:rPr>
              <a:t>月</a:t>
            </a:r>
            <a:r>
              <a:rPr lang="en-US" altLang="zh-CN" sz="2400" dirty="0" smtClean="0">
                <a:ln w="10160">
                  <a:solidFill>
                    <a:srgbClr val="28498B"/>
                  </a:solidFill>
                  <a:prstDash val="solid"/>
                </a:ln>
                <a:solidFill>
                  <a:srgbClr val="28498B"/>
                </a:solidFill>
              </a:rPr>
              <a:t>14</a:t>
            </a:r>
            <a:r>
              <a:rPr lang="zh-CN" altLang="en-US" sz="2400" dirty="0" smtClean="0">
                <a:ln w="10160">
                  <a:solidFill>
                    <a:srgbClr val="28498B"/>
                  </a:solidFill>
                  <a:prstDash val="solid"/>
                </a:ln>
                <a:solidFill>
                  <a:srgbClr val="28498B"/>
                </a:solidFill>
              </a:rPr>
              <a:t>日：总统亚努科维奇失踪。</a:t>
            </a:r>
            <a:endParaRPr lang="en-US" altLang="zh-CN" sz="2400" dirty="0" smtClean="0">
              <a:ln w="10160">
                <a:solidFill>
                  <a:srgbClr val="28498B"/>
                </a:solidFill>
                <a:prstDash val="solid"/>
              </a:ln>
              <a:solidFill>
                <a:srgbClr val="28498B"/>
              </a:solidFill>
            </a:endParaRPr>
          </a:p>
          <a:p>
            <a:r>
              <a:rPr lang="zh-CN" altLang="en-US" sz="2400" dirty="0" smtClean="0">
                <a:ln w="10160">
                  <a:solidFill>
                    <a:srgbClr val="FF0000"/>
                  </a:solidFill>
                  <a:prstDash val="solid"/>
                </a:ln>
                <a:solidFill>
                  <a:srgbClr val="FF0000"/>
                </a:solidFill>
              </a:rPr>
              <a:t>主题：乌克兰局势、解散政府、示威、亚努科维奇、失踪。</a:t>
            </a:r>
            <a:endParaRPr lang="en-US" altLang="zh-CN" sz="2400" dirty="0" smtClean="0">
              <a:ln w="10160">
                <a:solidFill>
                  <a:srgbClr val="FF0000"/>
                </a:solidFill>
                <a:prstDash val="solid"/>
              </a:ln>
              <a:solidFill>
                <a:srgbClr val="FF0000"/>
              </a:solidFill>
            </a:endParaRPr>
          </a:p>
        </p:txBody>
      </p:sp>
    </p:spTree>
    <p:extLst>
      <p:ext uri="{BB962C8B-B14F-4D97-AF65-F5344CB8AC3E}">
        <p14:creationId xmlns:p14="http://schemas.microsoft.com/office/powerpoint/2010/main" val="127032300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5340</TotalTime>
  <Words>5002</Words>
  <Application>Microsoft Office PowerPoint</Application>
  <PresentationFormat>全屏显示(4:3)</PresentationFormat>
  <Paragraphs>338</Paragraphs>
  <Slides>51</Slides>
  <Notes>45</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51</vt:i4>
      </vt:variant>
    </vt:vector>
  </HeadingPairs>
  <TitlesOfParts>
    <vt:vector size="53" baseType="lpstr">
      <vt:lpstr>Office 主题​​</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Sophie</dc:creator>
  <cp:lastModifiedBy>ZhuJiahui</cp:lastModifiedBy>
  <cp:revision>657</cp:revision>
  <dcterms:created xsi:type="dcterms:W3CDTF">2011-04-06T16:22:06Z</dcterms:created>
  <dcterms:modified xsi:type="dcterms:W3CDTF">2014-10-17T04:21:25Z</dcterms:modified>
</cp:coreProperties>
</file>

<file path=docProps/thumbnail.jpeg>
</file>